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04" d="100"/>
          <a:sy n="104" d="100"/>
        </p:scale>
        <p:origin x="29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811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jpe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408878"/>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Beyond Baby Blues</a:t>
            </a:r>
            <a:endParaRPr lang="en-US" sz="4450" dirty="0"/>
          </a:p>
        </p:txBody>
      </p:sp>
      <p:sp>
        <p:nvSpPr>
          <p:cNvPr id="4" name="Text 1"/>
          <p:cNvSpPr/>
          <p:nvPr/>
        </p:nvSpPr>
        <p:spPr>
          <a:xfrm>
            <a:off x="6280190" y="445781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AI-powered system for post partum depression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66512" y="524232"/>
            <a:ext cx="4761190" cy="595074"/>
          </a:xfrm>
          <a:prstGeom prst="rect">
            <a:avLst/>
          </a:prstGeom>
          <a:noFill/>
          <a:ln/>
        </p:spPr>
        <p:txBody>
          <a:bodyPr wrap="none" lIns="0" tIns="0" rIns="0" bIns="0" rtlCol="0" anchor="t"/>
          <a:lstStyle/>
          <a:p>
            <a:pPr marL="0" indent="0" algn="l">
              <a:lnSpc>
                <a:spcPts val="4650"/>
              </a:lnSpc>
              <a:buNone/>
            </a:pPr>
            <a:r>
              <a:rPr lang="en-US" sz="3700" b="1" dirty="0">
                <a:solidFill>
                  <a:srgbClr val="000000"/>
                </a:solidFill>
                <a:latin typeface="Inter Bold" pitchFamily="34" charset="0"/>
                <a:ea typeface="Inter Bold" pitchFamily="34" charset="-122"/>
                <a:cs typeface="Inter Bold" pitchFamily="34" charset="-120"/>
              </a:rPr>
              <a:t>Future Roadmap</a:t>
            </a:r>
            <a:endParaRPr lang="en-US" sz="3700" dirty="0"/>
          </a:p>
        </p:txBody>
      </p:sp>
      <p:sp>
        <p:nvSpPr>
          <p:cNvPr id="3" name="Shape 1"/>
          <p:cNvSpPr/>
          <p:nvPr/>
        </p:nvSpPr>
        <p:spPr>
          <a:xfrm>
            <a:off x="7303770" y="1500188"/>
            <a:ext cx="22860" cy="5686187"/>
          </a:xfrm>
          <a:prstGeom prst="roundRect">
            <a:avLst>
              <a:gd name="adj" fmla="val 349912"/>
            </a:avLst>
          </a:prstGeom>
          <a:solidFill>
            <a:srgbClr val="C0C1D7"/>
          </a:solidFill>
          <a:ln/>
        </p:spPr>
        <p:txBody>
          <a:bodyPr/>
          <a:lstStyle/>
          <a:p>
            <a:endParaRPr lang="en-US"/>
          </a:p>
        </p:txBody>
      </p:sp>
      <p:sp>
        <p:nvSpPr>
          <p:cNvPr id="4" name="Shape 2"/>
          <p:cNvSpPr/>
          <p:nvPr/>
        </p:nvSpPr>
        <p:spPr>
          <a:xfrm>
            <a:off x="6552545" y="1702951"/>
            <a:ext cx="571262" cy="22860"/>
          </a:xfrm>
          <a:prstGeom prst="roundRect">
            <a:avLst>
              <a:gd name="adj" fmla="val 349912"/>
            </a:avLst>
          </a:prstGeom>
          <a:solidFill>
            <a:srgbClr val="C0C1D7"/>
          </a:solidFill>
          <a:ln/>
        </p:spPr>
        <p:txBody>
          <a:bodyPr/>
          <a:lstStyle/>
          <a:p>
            <a:endParaRPr lang="en-US"/>
          </a:p>
        </p:txBody>
      </p:sp>
      <p:sp>
        <p:nvSpPr>
          <p:cNvPr id="5" name="Shape 3"/>
          <p:cNvSpPr/>
          <p:nvPr/>
        </p:nvSpPr>
        <p:spPr>
          <a:xfrm>
            <a:off x="7100947" y="1500188"/>
            <a:ext cx="428506" cy="428506"/>
          </a:xfrm>
          <a:prstGeom prst="roundRect">
            <a:avLst>
              <a:gd name="adj" fmla="val 18667"/>
            </a:avLst>
          </a:prstGeom>
          <a:solidFill>
            <a:srgbClr val="DADBF1"/>
          </a:solidFill>
          <a:ln w="7620">
            <a:solidFill>
              <a:srgbClr val="C0C1D7"/>
            </a:solidFill>
            <a:prstDash val="solid"/>
          </a:ln>
        </p:spPr>
        <p:txBody>
          <a:bodyPr/>
          <a:lstStyle/>
          <a:p>
            <a:endParaRPr lang="en-US"/>
          </a:p>
        </p:txBody>
      </p:sp>
      <p:sp>
        <p:nvSpPr>
          <p:cNvPr id="6" name="Text 4"/>
          <p:cNvSpPr/>
          <p:nvPr/>
        </p:nvSpPr>
        <p:spPr>
          <a:xfrm>
            <a:off x="7172325" y="1535847"/>
            <a:ext cx="285631" cy="357068"/>
          </a:xfrm>
          <a:prstGeom prst="rect">
            <a:avLst/>
          </a:prstGeom>
          <a:noFill/>
          <a:ln/>
        </p:spPr>
        <p:txBody>
          <a:bodyPr wrap="none" lIns="0" tIns="0" rIns="0" bIns="0" rtlCol="0" anchor="t"/>
          <a:lstStyle/>
          <a:p>
            <a:pPr marL="0" indent="0" algn="ctr">
              <a:lnSpc>
                <a:spcPts val="2200"/>
              </a:lnSpc>
              <a:buNone/>
            </a:pPr>
            <a:r>
              <a:rPr lang="en-US" sz="2200" b="1" dirty="0">
                <a:solidFill>
                  <a:srgbClr val="272525"/>
                </a:solidFill>
                <a:latin typeface="Inter Bold" pitchFamily="34" charset="0"/>
                <a:ea typeface="Inter Bold" pitchFamily="34" charset="-122"/>
                <a:cs typeface="Inter Bold" pitchFamily="34" charset="-120"/>
              </a:rPr>
              <a:t>1</a:t>
            </a:r>
            <a:endParaRPr lang="en-US" sz="2200" dirty="0"/>
          </a:p>
        </p:txBody>
      </p:sp>
      <p:sp>
        <p:nvSpPr>
          <p:cNvPr id="7" name="Text 5"/>
          <p:cNvSpPr/>
          <p:nvPr/>
        </p:nvSpPr>
        <p:spPr>
          <a:xfrm>
            <a:off x="3341727" y="1565553"/>
            <a:ext cx="3021330" cy="297418"/>
          </a:xfrm>
          <a:prstGeom prst="rect">
            <a:avLst/>
          </a:prstGeom>
          <a:noFill/>
          <a:ln/>
        </p:spPr>
        <p:txBody>
          <a:bodyPr wrap="none" lIns="0" tIns="0" rIns="0" bIns="0" rtlCol="0" anchor="t"/>
          <a:lstStyle/>
          <a:p>
            <a:pPr marL="0" indent="0" algn="r">
              <a:lnSpc>
                <a:spcPts val="2300"/>
              </a:lnSpc>
              <a:buNone/>
            </a:pPr>
            <a:r>
              <a:rPr lang="en-US" sz="1850" b="1" dirty="0">
                <a:solidFill>
                  <a:srgbClr val="272525"/>
                </a:solidFill>
                <a:latin typeface="Inter Bold" pitchFamily="34" charset="0"/>
                <a:ea typeface="Inter Bold" pitchFamily="34" charset="-122"/>
                <a:cs typeface="Inter Bold" pitchFamily="34" charset="-120"/>
              </a:rPr>
              <a:t>Enhanced Personalization</a:t>
            </a:r>
            <a:endParaRPr lang="en-US" sz="1850" dirty="0"/>
          </a:p>
        </p:txBody>
      </p:sp>
      <p:sp>
        <p:nvSpPr>
          <p:cNvPr id="8" name="Text 6"/>
          <p:cNvSpPr/>
          <p:nvPr/>
        </p:nvSpPr>
        <p:spPr>
          <a:xfrm>
            <a:off x="666512" y="1977152"/>
            <a:ext cx="5696545" cy="609600"/>
          </a:xfrm>
          <a:prstGeom prst="rect">
            <a:avLst/>
          </a:prstGeom>
          <a:noFill/>
          <a:ln/>
        </p:spPr>
        <p:txBody>
          <a:bodyPr wrap="square" lIns="0" tIns="0" rIns="0" bIns="0" rtlCol="0" anchor="t"/>
          <a:lstStyle/>
          <a:p>
            <a:pPr marL="0" indent="0" algn="r">
              <a:lnSpc>
                <a:spcPts val="2350"/>
              </a:lnSpc>
              <a:buNone/>
            </a:pPr>
            <a:r>
              <a:rPr lang="en-US" sz="1450" dirty="0">
                <a:solidFill>
                  <a:srgbClr val="272525"/>
                </a:solidFill>
                <a:latin typeface="Inter" pitchFamily="34" charset="0"/>
                <a:ea typeface="Inter" pitchFamily="34" charset="-122"/>
                <a:cs typeface="Inter" pitchFamily="34" charset="-120"/>
              </a:rPr>
              <a:t>Machine learning models that adapt to individual emotional patterns and pregnancy stages for more personalized support</a:t>
            </a:r>
            <a:endParaRPr lang="en-US" sz="1450" dirty="0"/>
          </a:p>
        </p:txBody>
      </p:sp>
      <p:sp>
        <p:nvSpPr>
          <p:cNvPr id="9" name="Shape 7"/>
          <p:cNvSpPr/>
          <p:nvPr/>
        </p:nvSpPr>
        <p:spPr>
          <a:xfrm>
            <a:off x="7506593" y="2845594"/>
            <a:ext cx="571262" cy="22860"/>
          </a:xfrm>
          <a:prstGeom prst="roundRect">
            <a:avLst>
              <a:gd name="adj" fmla="val 349912"/>
            </a:avLst>
          </a:prstGeom>
          <a:solidFill>
            <a:srgbClr val="C0C1D7"/>
          </a:solidFill>
          <a:ln/>
        </p:spPr>
        <p:txBody>
          <a:bodyPr/>
          <a:lstStyle/>
          <a:p>
            <a:endParaRPr lang="en-US"/>
          </a:p>
        </p:txBody>
      </p:sp>
      <p:sp>
        <p:nvSpPr>
          <p:cNvPr id="10" name="Shape 8"/>
          <p:cNvSpPr/>
          <p:nvPr/>
        </p:nvSpPr>
        <p:spPr>
          <a:xfrm>
            <a:off x="7100947" y="2642830"/>
            <a:ext cx="428506" cy="428506"/>
          </a:xfrm>
          <a:prstGeom prst="roundRect">
            <a:avLst>
              <a:gd name="adj" fmla="val 18667"/>
            </a:avLst>
          </a:prstGeom>
          <a:solidFill>
            <a:srgbClr val="DADBF1"/>
          </a:solidFill>
          <a:ln w="7620">
            <a:solidFill>
              <a:srgbClr val="C0C1D7"/>
            </a:solidFill>
            <a:prstDash val="solid"/>
          </a:ln>
        </p:spPr>
        <p:txBody>
          <a:bodyPr/>
          <a:lstStyle/>
          <a:p>
            <a:endParaRPr lang="en-US"/>
          </a:p>
        </p:txBody>
      </p:sp>
      <p:sp>
        <p:nvSpPr>
          <p:cNvPr id="11" name="Text 9"/>
          <p:cNvSpPr/>
          <p:nvPr/>
        </p:nvSpPr>
        <p:spPr>
          <a:xfrm>
            <a:off x="7172325" y="2678490"/>
            <a:ext cx="285631" cy="357068"/>
          </a:xfrm>
          <a:prstGeom prst="rect">
            <a:avLst/>
          </a:prstGeom>
          <a:noFill/>
          <a:ln/>
        </p:spPr>
        <p:txBody>
          <a:bodyPr wrap="none" lIns="0" tIns="0" rIns="0" bIns="0" rtlCol="0" anchor="t"/>
          <a:lstStyle/>
          <a:p>
            <a:pPr marL="0" indent="0" algn="ctr">
              <a:lnSpc>
                <a:spcPts val="2200"/>
              </a:lnSpc>
              <a:buNone/>
            </a:pPr>
            <a:r>
              <a:rPr lang="en-US" sz="2200" b="1" dirty="0">
                <a:solidFill>
                  <a:srgbClr val="272525"/>
                </a:solidFill>
                <a:latin typeface="Inter Bold" pitchFamily="34" charset="0"/>
                <a:ea typeface="Inter Bold" pitchFamily="34" charset="-122"/>
                <a:cs typeface="Inter Bold" pitchFamily="34" charset="-120"/>
              </a:rPr>
              <a:t>2</a:t>
            </a:r>
            <a:endParaRPr lang="en-US" sz="2200" dirty="0"/>
          </a:p>
        </p:txBody>
      </p:sp>
      <p:sp>
        <p:nvSpPr>
          <p:cNvPr id="12" name="Text 10"/>
          <p:cNvSpPr/>
          <p:nvPr/>
        </p:nvSpPr>
        <p:spPr>
          <a:xfrm>
            <a:off x="8267343" y="2708196"/>
            <a:ext cx="2637592" cy="297418"/>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Multilingual Expansion</a:t>
            </a:r>
            <a:endParaRPr lang="en-US" sz="1850" dirty="0"/>
          </a:p>
        </p:txBody>
      </p:sp>
      <p:sp>
        <p:nvSpPr>
          <p:cNvPr id="13" name="Text 11"/>
          <p:cNvSpPr/>
          <p:nvPr/>
        </p:nvSpPr>
        <p:spPr>
          <a:xfrm>
            <a:off x="8267343" y="3119795"/>
            <a:ext cx="5696545" cy="609600"/>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Support for Spanish, Mandarin, and additional languages to serve diverse maternal communities</a:t>
            </a:r>
            <a:endParaRPr lang="en-US" sz="1450" dirty="0"/>
          </a:p>
        </p:txBody>
      </p:sp>
      <p:sp>
        <p:nvSpPr>
          <p:cNvPr id="14" name="Shape 12"/>
          <p:cNvSpPr/>
          <p:nvPr/>
        </p:nvSpPr>
        <p:spPr>
          <a:xfrm>
            <a:off x="6552545" y="3830479"/>
            <a:ext cx="571262" cy="22860"/>
          </a:xfrm>
          <a:prstGeom prst="roundRect">
            <a:avLst>
              <a:gd name="adj" fmla="val 349912"/>
            </a:avLst>
          </a:prstGeom>
          <a:solidFill>
            <a:srgbClr val="C0C1D7"/>
          </a:solidFill>
          <a:ln/>
        </p:spPr>
        <p:txBody>
          <a:bodyPr/>
          <a:lstStyle/>
          <a:p>
            <a:endParaRPr lang="en-US"/>
          </a:p>
        </p:txBody>
      </p:sp>
      <p:sp>
        <p:nvSpPr>
          <p:cNvPr id="15" name="Shape 13"/>
          <p:cNvSpPr/>
          <p:nvPr/>
        </p:nvSpPr>
        <p:spPr>
          <a:xfrm>
            <a:off x="7100947" y="3627715"/>
            <a:ext cx="428506" cy="428506"/>
          </a:xfrm>
          <a:prstGeom prst="roundRect">
            <a:avLst>
              <a:gd name="adj" fmla="val 18667"/>
            </a:avLst>
          </a:prstGeom>
          <a:solidFill>
            <a:srgbClr val="DADBF1"/>
          </a:solidFill>
          <a:ln w="7620">
            <a:solidFill>
              <a:srgbClr val="C0C1D7"/>
            </a:solidFill>
            <a:prstDash val="solid"/>
          </a:ln>
        </p:spPr>
        <p:txBody>
          <a:bodyPr/>
          <a:lstStyle/>
          <a:p>
            <a:endParaRPr lang="en-US"/>
          </a:p>
        </p:txBody>
      </p:sp>
      <p:sp>
        <p:nvSpPr>
          <p:cNvPr id="16" name="Text 14"/>
          <p:cNvSpPr/>
          <p:nvPr/>
        </p:nvSpPr>
        <p:spPr>
          <a:xfrm>
            <a:off x="7172325" y="3663375"/>
            <a:ext cx="285631" cy="357068"/>
          </a:xfrm>
          <a:prstGeom prst="rect">
            <a:avLst/>
          </a:prstGeom>
          <a:noFill/>
          <a:ln/>
        </p:spPr>
        <p:txBody>
          <a:bodyPr wrap="none" lIns="0" tIns="0" rIns="0" bIns="0" rtlCol="0" anchor="t"/>
          <a:lstStyle/>
          <a:p>
            <a:pPr marL="0" indent="0" algn="ctr">
              <a:lnSpc>
                <a:spcPts val="2200"/>
              </a:lnSpc>
              <a:buNone/>
            </a:pPr>
            <a:r>
              <a:rPr lang="en-US" sz="2200" b="1" dirty="0">
                <a:solidFill>
                  <a:srgbClr val="272525"/>
                </a:solidFill>
                <a:latin typeface="Inter Bold" pitchFamily="34" charset="0"/>
                <a:ea typeface="Inter Bold" pitchFamily="34" charset="-122"/>
                <a:cs typeface="Inter Bold" pitchFamily="34" charset="-120"/>
              </a:rPr>
              <a:t>3</a:t>
            </a:r>
            <a:endParaRPr lang="en-US" sz="2200" dirty="0"/>
          </a:p>
        </p:txBody>
      </p:sp>
      <p:sp>
        <p:nvSpPr>
          <p:cNvPr id="17" name="Text 15"/>
          <p:cNvSpPr/>
          <p:nvPr/>
        </p:nvSpPr>
        <p:spPr>
          <a:xfrm>
            <a:off x="3931444" y="3693081"/>
            <a:ext cx="2431613" cy="297418"/>
          </a:xfrm>
          <a:prstGeom prst="rect">
            <a:avLst/>
          </a:prstGeom>
          <a:noFill/>
          <a:ln/>
        </p:spPr>
        <p:txBody>
          <a:bodyPr wrap="none" lIns="0" tIns="0" rIns="0" bIns="0" rtlCol="0" anchor="t"/>
          <a:lstStyle/>
          <a:p>
            <a:pPr marL="0" indent="0" algn="r">
              <a:lnSpc>
                <a:spcPts val="2300"/>
              </a:lnSpc>
              <a:buNone/>
            </a:pPr>
            <a:r>
              <a:rPr lang="en-US" sz="1850" b="1" dirty="0">
                <a:solidFill>
                  <a:srgbClr val="272525"/>
                </a:solidFill>
                <a:latin typeface="Inter Bold" pitchFamily="34" charset="0"/>
                <a:ea typeface="Inter Bold" pitchFamily="34" charset="-122"/>
                <a:cs typeface="Inter Bold" pitchFamily="34" charset="-120"/>
              </a:rPr>
              <a:t>Wearable Integration</a:t>
            </a:r>
            <a:endParaRPr lang="en-US" sz="1850" dirty="0"/>
          </a:p>
        </p:txBody>
      </p:sp>
      <p:sp>
        <p:nvSpPr>
          <p:cNvPr id="18" name="Text 16"/>
          <p:cNvSpPr/>
          <p:nvPr/>
        </p:nvSpPr>
        <p:spPr>
          <a:xfrm>
            <a:off x="666512" y="4104680"/>
            <a:ext cx="5696545" cy="609600"/>
          </a:xfrm>
          <a:prstGeom prst="rect">
            <a:avLst/>
          </a:prstGeom>
          <a:noFill/>
          <a:ln/>
        </p:spPr>
        <p:txBody>
          <a:bodyPr wrap="square" lIns="0" tIns="0" rIns="0" bIns="0" rtlCol="0" anchor="t"/>
          <a:lstStyle/>
          <a:p>
            <a:pPr marL="0" indent="0" algn="r">
              <a:lnSpc>
                <a:spcPts val="2350"/>
              </a:lnSpc>
              <a:buNone/>
            </a:pPr>
            <a:r>
              <a:rPr lang="en-US" sz="1450" dirty="0">
                <a:solidFill>
                  <a:srgbClr val="272525"/>
                </a:solidFill>
                <a:latin typeface="Inter" pitchFamily="34" charset="0"/>
                <a:ea typeface="Inter" pitchFamily="34" charset="-122"/>
                <a:cs typeface="Inter" pitchFamily="34" charset="-120"/>
              </a:rPr>
              <a:t>Connect with health tracking devices to monitor stress indicators and provide proactive emotional wellness check-ins</a:t>
            </a:r>
            <a:endParaRPr lang="en-US" sz="1450" dirty="0"/>
          </a:p>
        </p:txBody>
      </p:sp>
      <p:sp>
        <p:nvSpPr>
          <p:cNvPr id="19" name="Shape 17"/>
          <p:cNvSpPr/>
          <p:nvPr/>
        </p:nvSpPr>
        <p:spPr>
          <a:xfrm>
            <a:off x="7506593" y="4815364"/>
            <a:ext cx="571262" cy="22860"/>
          </a:xfrm>
          <a:prstGeom prst="roundRect">
            <a:avLst>
              <a:gd name="adj" fmla="val 349912"/>
            </a:avLst>
          </a:prstGeom>
          <a:solidFill>
            <a:srgbClr val="C0C1D7"/>
          </a:solidFill>
          <a:ln/>
        </p:spPr>
        <p:txBody>
          <a:bodyPr/>
          <a:lstStyle/>
          <a:p>
            <a:endParaRPr lang="en-US"/>
          </a:p>
        </p:txBody>
      </p:sp>
      <p:sp>
        <p:nvSpPr>
          <p:cNvPr id="20" name="Shape 18"/>
          <p:cNvSpPr/>
          <p:nvPr/>
        </p:nvSpPr>
        <p:spPr>
          <a:xfrm>
            <a:off x="7100947" y="4612600"/>
            <a:ext cx="428506" cy="428506"/>
          </a:xfrm>
          <a:prstGeom prst="roundRect">
            <a:avLst>
              <a:gd name="adj" fmla="val 18667"/>
            </a:avLst>
          </a:prstGeom>
          <a:solidFill>
            <a:srgbClr val="DADBF1"/>
          </a:solidFill>
          <a:ln w="7620">
            <a:solidFill>
              <a:srgbClr val="C0C1D7"/>
            </a:solidFill>
            <a:prstDash val="solid"/>
          </a:ln>
        </p:spPr>
        <p:txBody>
          <a:bodyPr/>
          <a:lstStyle/>
          <a:p>
            <a:endParaRPr lang="en-US"/>
          </a:p>
        </p:txBody>
      </p:sp>
      <p:sp>
        <p:nvSpPr>
          <p:cNvPr id="21" name="Text 19"/>
          <p:cNvSpPr/>
          <p:nvPr/>
        </p:nvSpPr>
        <p:spPr>
          <a:xfrm>
            <a:off x="7172325" y="4648260"/>
            <a:ext cx="285631" cy="357068"/>
          </a:xfrm>
          <a:prstGeom prst="rect">
            <a:avLst/>
          </a:prstGeom>
          <a:noFill/>
          <a:ln/>
        </p:spPr>
        <p:txBody>
          <a:bodyPr wrap="none" lIns="0" tIns="0" rIns="0" bIns="0" rtlCol="0" anchor="t"/>
          <a:lstStyle/>
          <a:p>
            <a:pPr marL="0" indent="0" algn="ctr">
              <a:lnSpc>
                <a:spcPts val="2200"/>
              </a:lnSpc>
              <a:buNone/>
            </a:pPr>
            <a:r>
              <a:rPr lang="en-US" sz="2200" b="1" dirty="0">
                <a:solidFill>
                  <a:srgbClr val="272525"/>
                </a:solidFill>
                <a:latin typeface="Inter Bold" pitchFamily="34" charset="0"/>
                <a:ea typeface="Inter Bold" pitchFamily="34" charset="-122"/>
                <a:cs typeface="Inter Bold" pitchFamily="34" charset="-120"/>
              </a:rPr>
              <a:t>4</a:t>
            </a:r>
            <a:endParaRPr lang="en-US" sz="2200" dirty="0"/>
          </a:p>
        </p:txBody>
      </p:sp>
      <p:sp>
        <p:nvSpPr>
          <p:cNvPr id="22" name="Text 20"/>
          <p:cNvSpPr/>
          <p:nvPr/>
        </p:nvSpPr>
        <p:spPr>
          <a:xfrm>
            <a:off x="8267343" y="4677966"/>
            <a:ext cx="2389227" cy="297418"/>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Partner Engagement</a:t>
            </a:r>
            <a:endParaRPr lang="en-US" sz="1850" dirty="0"/>
          </a:p>
        </p:txBody>
      </p:sp>
      <p:sp>
        <p:nvSpPr>
          <p:cNvPr id="23" name="Text 21"/>
          <p:cNvSpPr/>
          <p:nvPr/>
        </p:nvSpPr>
        <p:spPr>
          <a:xfrm>
            <a:off x="8267343" y="5089565"/>
            <a:ext cx="5696545" cy="609600"/>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Extend support to partners and family members with resources for supporting loved ones through pregnancy</a:t>
            </a:r>
            <a:endParaRPr lang="en-US" sz="1450" dirty="0"/>
          </a:p>
        </p:txBody>
      </p:sp>
      <p:sp>
        <p:nvSpPr>
          <p:cNvPr id="24" name="Shape 22"/>
          <p:cNvSpPr/>
          <p:nvPr/>
        </p:nvSpPr>
        <p:spPr>
          <a:xfrm>
            <a:off x="6552545" y="5800249"/>
            <a:ext cx="571262" cy="22860"/>
          </a:xfrm>
          <a:prstGeom prst="roundRect">
            <a:avLst>
              <a:gd name="adj" fmla="val 349912"/>
            </a:avLst>
          </a:prstGeom>
          <a:solidFill>
            <a:srgbClr val="C0C1D7"/>
          </a:solidFill>
          <a:ln/>
        </p:spPr>
        <p:txBody>
          <a:bodyPr/>
          <a:lstStyle/>
          <a:p>
            <a:endParaRPr lang="en-US"/>
          </a:p>
        </p:txBody>
      </p:sp>
      <p:sp>
        <p:nvSpPr>
          <p:cNvPr id="25" name="Shape 23"/>
          <p:cNvSpPr/>
          <p:nvPr/>
        </p:nvSpPr>
        <p:spPr>
          <a:xfrm>
            <a:off x="7100947" y="5597485"/>
            <a:ext cx="428506" cy="428506"/>
          </a:xfrm>
          <a:prstGeom prst="roundRect">
            <a:avLst>
              <a:gd name="adj" fmla="val 18667"/>
            </a:avLst>
          </a:prstGeom>
          <a:solidFill>
            <a:srgbClr val="DADBF1"/>
          </a:solidFill>
          <a:ln w="7620">
            <a:solidFill>
              <a:srgbClr val="C0C1D7"/>
            </a:solidFill>
            <a:prstDash val="solid"/>
          </a:ln>
        </p:spPr>
        <p:txBody>
          <a:bodyPr/>
          <a:lstStyle/>
          <a:p>
            <a:endParaRPr lang="en-US"/>
          </a:p>
        </p:txBody>
      </p:sp>
      <p:sp>
        <p:nvSpPr>
          <p:cNvPr id="26" name="Text 24"/>
          <p:cNvSpPr/>
          <p:nvPr/>
        </p:nvSpPr>
        <p:spPr>
          <a:xfrm>
            <a:off x="7172325" y="5633145"/>
            <a:ext cx="285631" cy="357068"/>
          </a:xfrm>
          <a:prstGeom prst="rect">
            <a:avLst/>
          </a:prstGeom>
          <a:noFill/>
          <a:ln/>
        </p:spPr>
        <p:txBody>
          <a:bodyPr wrap="none" lIns="0" tIns="0" rIns="0" bIns="0" rtlCol="0" anchor="t"/>
          <a:lstStyle/>
          <a:p>
            <a:pPr marL="0" indent="0" algn="ctr">
              <a:lnSpc>
                <a:spcPts val="2200"/>
              </a:lnSpc>
              <a:buNone/>
            </a:pPr>
            <a:r>
              <a:rPr lang="en-US" sz="2200" b="1" dirty="0">
                <a:solidFill>
                  <a:srgbClr val="272525"/>
                </a:solidFill>
                <a:latin typeface="Inter Bold" pitchFamily="34" charset="0"/>
                <a:ea typeface="Inter Bold" pitchFamily="34" charset="-122"/>
                <a:cs typeface="Inter Bold" pitchFamily="34" charset="-120"/>
              </a:rPr>
              <a:t>5</a:t>
            </a:r>
            <a:endParaRPr lang="en-US" sz="2200" dirty="0"/>
          </a:p>
        </p:txBody>
      </p:sp>
      <p:sp>
        <p:nvSpPr>
          <p:cNvPr id="27" name="Text 25"/>
          <p:cNvSpPr/>
          <p:nvPr/>
        </p:nvSpPr>
        <p:spPr>
          <a:xfrm>
            <a:off x="3790593" y="5662851"/>
            <a:ext cx="2572464" cy="297418"/>
          </a:xfrm>
          <a:prstGeom prst="rect">
            <a:avLst/>
          </a:prstGeom>
          <a:noFill/>
          <a:ln/>
        </p:spPr>
        <p:txBody>
          <a:bodyPr wrap="none" lIns="0" tIns="0" rIns="0" bIns="0" rtlCol="0" anchor="t"/>
          <a:lstStyle/>
          <a:p>
            <a:pPr marL="0" indent="0" algn="r">
              <a:lnSpc>
                <a:spcPts val="2300"/>
              </a:lnSpc>
              <a:buNone/>
            </a:pPr>
            <a:r>
              <a:rPr lang="en-US" sz="1850" b="1" dirty="0">
                <a:solidFill>
                  <a:srgbClr val="272525"/>
                </a:solidFill>
                <a:latin typeface="Inter Bold" pitchFamily="34" charset="0"/>
                <a:ea typeface="Inter Bold" pitchFamily="34" charset="-122"/>
                <a:cs typeface="Inter Bold" pitchFamily="34" charset="-120"/>
              </a:rPr>
              <a:t>Postpartum Extension</a:t>
            </a:r>
            <a:endParaRPr lang="en-US" sz="1850" dirty="0"/>
          </a:p>
        </p:txBody>
      </p:sp>
      <p:sp>
        <p:nvSpPr>
          <p:cNvPr id="28" name="Text 26"/>
          <p:cNvSpPr/>
          <p:nvPr/>
        </p:nvSpPr>
        <p:spPr>
          <a:xfrm>
            <a:off x="666512" y="6074450"/>
            <a:ext cx="5696545" cy="609600"/>
          </a:xfrm>
          <a:prstGeom prst="rect">
            <a:avLst/>
          </a:prstGeom>
          <a:noFill/>
          <a:ln/>
        </p:spPr>
        <p:txBody>
          <a:bodyPr wrap="square" lIns="0" tIns="0" rIns="0" bIns="0" rtlCol="0" anchor="t"/>
          <a:lstStyle/>
          <a:p>
            <a:pPr marL="0" indent="0" algn="r">
              <a:lnSpc>
                <a:spcPts val="2350"/>
              </a:lnSpc>
              <a:buNone/>
            </a:pPr>
            <a:r>
              <a:rPr lang="en-US" sz="1450" dirty="0">
                <a:solidFill>
                  <a:srgbClr val="272525"/>
                </a:solidFill>
                <a:latin typeface="Inter" pitchFamily="34" charset="0"/>
                <a:ea typeface="Inter" pitchFamily="34" charset="-122"/>
                <a:cs typeface="Inter" pitchFamily="34" charset="-120"/>
              </a:rPr>
              <a:t>Expand platform to cover postpartum depression and first-year parenting emotional challenges</a:t>
            </a:r>
            <a:endParaRPr lang="en-US" sz="1450" dirty="0"/>
          </a:p>
        </p:txBody>
      </p:sp>
      <p:sp>
        <p:nvSpPr>
          <p:cNvPr id="29" name="Text 27"/>
          <p:cNvSpPr/>
          <p:nvPr/>
        </p:nvSpPr>
        <p:spPr>
          <a:xfrm>
            <a:off x="666512" y="7400568"/>
            <a:ext cx="13297376" cy="304800"/>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Our vision: Every expectant mother deserves compassionate, immediate access to mental health support—anytime, anywhere.</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874520"/>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Our Team</a:t>
            </a:r>
            <a:endParaRPr lang="en-US" sz="4450" dirty="0"/>
          </a:p>
        </p:txBody>
      </p:sp>
      <p:sp>
        <p:nvSpPr>
          <p:cNvPr id="3" name="Shape 1"/>
          <p:cNvSpPr/>
          <p:nvPr/>
        </p:nvSpPr>
        <p:spPr>
          <a:xfrm>
            <a:off x="793790" y="3036927"/>
            <a:ext cx="4196358" cy="2609375"/>
          </a:xfrm>
          <a:prstGeom prst="roundRect">
            <a:avLst>
              <a:gd name="adj" fmla="val 2871"/>
            </a:avLst>
          </a:prstGeom>
          <a:solidFill>
            <a:srgbClr val="DADBF1"/>
          </a:solidFill>
          <a:ln w="7620">
            <a:solidFill>
              <a:srgbClr val="C0C1D7"/>
            </a:solidFill>
            <a:prstDash val="solid"/>
          </a:ln>
        </p:spPr>
        <p:txBody>
          <a:bodyPr/>
          <a:lstStyle/>
          <a:p>
            <a:endParaRPr lang="en-US"/>
          </a:p>
        </p:txBody>
      </p:sp>
      <p:sp>
        <p:nvSpPr>
          <p:cNvPr id="6" name="Text 3"/>
          <p:cNvSpPr/>
          <p:nvPr/>
        </p:nvSpPr>
        <p:spPr>
          <a:xfrm>
            <a:off x="1608991" y="426505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rPr>
              <a:t>Sai Shruthi Sridhar</a:t>
            </a:r>
            <a:endParaRPr lang="en-US" sz="2200" dirty="0"/>
          </a:p>
        </p:txBody>
      </p:sp>
      <p:sp>
        <p:nvSpPr>
          <p:cNvPr id="7" name="Text 4"/>
          <p:cNvSpPr/>
          <p:nvPr/>
        </p:nvSpPr>
        <p:spPr>
          <a:xfrm>
            <a:off x="1255038" y="4740202"/>
            <a:ext cx="3727490" cy="582586"/>
          </a:xfrm>
          <a:prstGeom prst="rect">
            <a:avLst/>
          </a:prstGeom>
          <a:noFill/>
          <a:ln/>
        </p:spPr>
        <p:txBody>
          <a:bodyPr wrap="square" lIns="0" tIns="0" rIns="0" bIns="0" rtlCol="0" anchor="t"/>
          <a:lstStyle/>
          <a:p>
            <a:pPr marL="0" indent="0" algn="l">
              <a:lnSpc>
                <a:spcPts val="2850"/>
              </a:lnSpc>
              <a:buNone/>
            </a:pPr>
            <a:r>
              <a:rPr lang="en-US" sz="1750" dirty="0"/>
              <a:t>MSCS at City University Of Seattle </a:t>
            </a:r>
          </a:p>
        </p:txBody>
      </p:sp>
      <p:sp>
        <p:nvSpPr>
          <p:cNvPr id="8" name="Shape 5"/>
          <p:cNvSpPr/>
          <p:nvPr/>
        </p:nvSpPr>
        <p:spPr>
          <a:xfrm>
            <a:off x="5209342" y="2960311"/>
            <a:ext cx="4196358" cy="2685992"/>
          </a:xfrm>
          <a:prstGeom prst="roundRect">
            <a:avLst>
              <a:gd name="adj" fmla="val 2871"/>
            </a:avLst>
          </a:prstGeom>
          <a:solidFill>
            <a:srgbClr val="DADBF1"/>
          </a:solidFill>
          <a:ln w="7620">
            <a:solidFill>
              <a:srgbClr val="C0C1D7"/>
            </a:solidFill>
            <a:prstDash val="solid"/>
          </a:ln>
        </p:spPr>
        <p:txBody>
          <a:bodyPr/>
          <a:lstStyle/>
          <a:p>
            <a:endParaRPr lang="en-US"/>
          </a:p>
        </p:txBody>
      </p:sp>
      <p:sp>
        <p:nvSpPr>
          <p:cNvPr id="11" name="Text 7"/>
          <p:cNvSpPr/>
          <p:nvPr/>
        </p:nvSpPr>
        <p:spPr>
          <a:xfrm>
            <a:off x="5805349" y="434161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rPr>
              <a:t>Megha Narendra Simha</a:t>
            </a:r>
            <a:endParaRPr lang="en-US" sz="2200" dirty="0"/>
          </a:p>
        </p:txBody>
      </p:sp>
      <p:sp>
        <p:nvSpPr>
          <p:cNvPr id="12" name="Text 8"/>
          <p:cNvSpPr/>
          <p:nvPr/>
        </p:nvSpPr>
        <p:spPr>
          <a:xfrm>
            <a:off x="5678210" y="4713833"/>
            <a:ext cx="3727490" cy="582586"/>
          </a:xfrm>
          <a:prstGeom prst="rect">
            <a:avLst/>
          </a:prstGeom>
          <a:noFill/>
          <a:ln/>
        </p:spPr>
        <p:txBody>
          <a:bodyPr wrap="square" lIns="0" tIns="0" rIns="0" bIns="0" rtlCol="0" anchor="t"/>
          <a:lstStyle/>
          <a:p>
            <a:pPr>
              <a:lnSpc>
                <a:spcPts val="2850"/>
              </a:lnSpc>
            </a:pPr>
            <a:r>
              <a:rPr lang="en-US" sz="1750" dirty="0"/>
              <a:t>MSCS at City University Of Seattle </a:t>
            </a:r>
          </a:p>
          <a:p>
            <a:pPr marL="0" indent="0" algn="l">
              <a:lnSpc>
                <a:spcPts val="2850"/>
              </a:lnSpc>
              <a:buNone/>
            </a:pPr>
            <a:endParaRPr lang="en-US" sz="1750" dirty="0"/>
          </a:p>
        </p:txBody>
      </p:sp>
      <p:sp>
        <p:nvSpPr>
          <p:cNvPr id="13" name="Shape 9"/>
          <p:cNvSpPr/>
          <p:nvPr/>
        </p:nvSpPr>
        <p:spPr>
          <a:xfrm>
            <a:off x="9648075" y="3036927"/>
            <a:ext cx="4188416" cy="2685993"/>
          </a:xfrm>
          <a:prstGeom prst="roundRect">
            <a:avLst>
              <a:gd name="adj" fmla="val 2871"/>
            </a:avLst>
          </a:prstGeom>
          <a:solidFill>
            <a:srgbClr val="DADBF1"/>
          </a:solidFill>
          <a:ln w="7620">
            <a:solidFill>
              <a:srgbClr val="C0C1D7"/>
            </a:solidFill>
            <a:prstDash val="solid"/>
          </a:ln>
        </p:spPr>
        <p:txBody>
          <a:bodyPr/>
          <a:lstStyle/>
          <a:p>
            <a:endParaRPr lang="en-US"/>
          </a:p>
        </p:txBody>
      </p:sp>
      <p:sp>
        <p:nvSpPr>
          <p:cNvPr id="16" name="Text 11"/>
          <p:cNvSpPr/>
          <p:nvPr/>
        </p:nvSpPr>
        <p:spPr>
          <a:xfrm>
            <a:off x="9874566" y="430270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rPr>
              <a:t>          Deepak Kamboj</a:t>
            </a:r>
            <a:endParaRPr lang="en-US" sz="2200" dirty="0"/>
          </a:p>
        </p:txBody>
      </p:sp>
      <p:sp>
        <p:nvSpPr>
          <p:cNvPr id="17" name="Text 12"/>
          <p:cNvSpPr/>
          <p:nvPr/>
        </p:nvSpPr>
        <p:spPr>
          <a:xfrm>
            <a:off x="9874568" y="4669036"/>
            <a:ext cx="3727490" cy="1451610"/>
          </a:xfrm>
          <a:prstGeom prst="rect">
            <a:avLst/>
          </a:prstGeom>
          <a:noFill/>
          <a:ln/>
        </p:spPr>
        <p:txBody>
          <a:bodyPr wrap="square" lIns="0" tIns="0" rIns="0" bIns="0" rtlCol="0" anchor="t"/>
          <a:lstStyle/>
          <a:p>
            <a:pPr marL="0" indent="0" algn="l">
              <a:lnSpc>
                <a:spcPts val="2850"/>
              </a:lnSpc>
              <a:buNone/>
            </a:pPr>
            <a:r>
              <a:rPr lang="en-US" sz="1750" dirty="0"/>
              <a:t>Senior Software Engineer at Microsoft</a:t>
            </a:r>
          </a:p>
        </p:txBody>
      </p:sp>
      <p:pic>
        <p:nvPicPr>
          <p:cNvPr id="19" name="Picture 18" descr="A person wearing glasses and a black suit&#10;&#10;AI-generated content may be incorrect.">
            <a:extLst>
              <a:ext uri="{FF2B5EF4-FFF2-40B4-BE49-F238E27FC236}">
                <a16:creationId xmlns:a16="http://schemas.microsoft.com/office/drawing/2014/main" id="{0D65891D-8D06-C530-2F15-0E51CDF66DAA}"/>
              </a:ext>
            </a:extLst>
          </p:cNvPr>
          <p:cNvPicPr>
            <a:picLocks noChangeAspect="1"/>
          </p:cNvPicPr>
          <p:nvPr/>
        </p:nvPicPr>
        <p:blipFill>
          <a:blip r:embed="rId3"/>
          <a:stretch>
            <a:fillRect/>
          </a:stretch>
        </p:blipFill>
        <p:spPr>
          <a:xfrm>
            <a:off x="2055135" y="3200178"/>
            <a:ext cx="1305903" cy="1004471"/>
          </a:xfrm>
          <a:prstGeom prst="rect">
            <a:avLst/>
          </a:prstGeom>
        </p:spPr>
      </p:pic>
      <p:pic>
        <p:nvPicPr>
          <p:cNvPr id="21" name="Picture 20" descr="A person with long hair wearing a blue shirt&#10;&#10;AI-generated content may be incorrect.">
            <a:extLst>
              <a:ext uri="{FF2B5EF4-FFF2-40B4-BE49-F238E27FC236}">
                <a16:creationId xmlns:a16="http://schemas.microsoft.com/office/drawing/2014/main" id="{C816E540-7F6C-FDBC-642E-06E151579386}"/>
              </a:ext>
            </a:extLst>
          </p:cNvPr>
          <p:cNvPicPr>
            <a:picLocks noChangeAspect="1"/>
          </p:cNvPicPr>
          <p:nvPr/>
        </p:nvPicPr>
        <p:blipFill>
          <a:blip r:embed="rId4"/>
          <a:stretch>
            <a:fillRect/>
          </a:stretch>
        </p:blipFill>
        <p:spPr>
          <a:xfrm>
            <a:off x="6216833" y="3271361"/>
            <a:ext cx="1507524" cy="1070253"/>
          </a:xfrm>
          <a:prstGeom prst="rect">
            <a:avLst/>
          </a:prstGeom>
        </p:spPr>
      </p:pic>
      <p:pic>
        <p:nvPicPr>
          <p:cNvPr id="23" name="Picture 22" descr="A person wearing sunglasses and orange plaid shirt&#10;&#10;AI-generated content may be incorrect.">
            <a:extLst>
              <a:ext uri="{FF2B5EF4-FFF2-40B4-BE49-F238E27FC236}">
                <a16:creationId xmlns:a16="http://schemas.microsoft.com/office/drawing/2014/main" id="{002497DA-5458-5514-54F9-82922AF9C481}"/>
              </a:ext>
            </a:extLst>
          </p:cNvPr>
          <p:cNvPicPr>
            <a:picLocks noChangeAspect="1"/>
          </p:cNvPicPr>
          <p:nvPr/>
        </p:nvPicPr>
        <p:blipFill>
          <a:blip r:embed="rId5"/>
          <a:stretch>
            <a:fillRect/>
          </a:stretch>
        </p:blipFill>
        <p:spPr>
          <a:xfrm>
            <a:off x="10761186" y="3138815"/>
            <a:ext cx="1061997" cy="106199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2713" y="806410"/>
            <a:ext cx="5376863" cy="672108"/>
          </a:xfrm>
          <a:prstGeom prst="rect">
            <a:avLst/>
          </a:prstGeom>
          <a:noFill/>
          <a:ln/>
        </p:spPr>
        <p:txBody>
          <a:bodyPr wrap="none" lIns="0" tIns="0" rIns="0" bIns="0" rtlCol="0" anchor="t"/>
          <a:lstStyle/>
          <a:p>
            <a:pPr marL="0" indent="0" algn="l">
              <a:lnSpc>
                <a:spcPts val="5250"/>
              </a:lnSpc>
              <a:buNone/>
            </a:pPr>
            <a:r>
              <a:rPr lang="en-US" sz="4200" b="1" dirty="0">
                <a:solidFill>
                  <a:srgbClr val="000000"/>
                </a:solidFill>
                <a:latin typeface="Inter Bold" pitchFamily="34" charset="0"/>
                <a:ea typeface="Inter Bold" pitchFamily="34" charset="-122"/>
                <a:cs typeface="Inter Bold" pitchFamily="34" charset="-120"/>
              </a:rPr>
              <a:t>The Challenge</a:t>
            </a:r>
            <a:endParaRPr lang="en-US" sz="4200" dirty="0"/>
          </a:p>
        </p:txBody>
      </p:sp>
      <p:sp>
        <p:nvSpPr>
          <p:cNvPr id="3" name="Text 1"/>
          <p:cNvSpPr/>
          <p:nvPr/>
        </p:nvSpPr>
        <p:spPr>
          <a:xfrm>
            <a:off x="752713" y="1693545"/>
            <a:ext cx="3885724" cy="335994"/>
          </a:xfrm>
          <a:prstGeom prst="rect">
            <a:avLst/>
          </a:prstGeom>
          <a:noFill/>
          <a:ln/>
        </p:spPr>
        <p:txBody>
          <a:bodyPr wrap="none" lIns="0" tIns="0" rIns="0" bIns="0" rtlCol="0" anchor="t"/>
          <a:lstStyle/>
          <a:p>
            <a:pPr marL="0" indent="0" algn="l">
              <a:lnSpc>
                <a:spcPts val="2600"/>
              </a:lnSpc>
              <a:buNone/>
            </a:pPr>
            <a:r>
              <a:rPr lang="en-US" sz="2100" b="1" dirty="0">
                <a:solidFill>
                  <a:srgbClr val="000000"/>
                </a:solidFill>
                <a:latin typeface="Inter Bold" pitchFamily="34" charset="0"/>
                <a:ea typeface="Inter Bold" pitchFamily="34" charset="-122"/>
                <a:cs typeface="Inter Bold" pitchFamily="34" charset="-120"/>
              </a:rPr>
              <a:t>Maternal Mental Health Crisis</a:t>
            </a:r>
            <a:endParaRPr lang="en-US" sz="2100" dirty="0"/>
          </a:p>
        </p:txBody>
      </p:sp>
      <p:sp>
        <p:nvSpPr>
          <p:cNvPr id="4" name="Text 2"/>
          <p:cNvSpPr/>
          <p:nvPr/>
        </p:nvSpPr>
        <p:spPr>
          <a:xfrm>
            <a:off x="752713" y="2244566"/>
            <a:ext cx="5617607" cy="2063829"/>
          </a:xfrm>
          <a:prstGeom prst="rect">
            <a:avLst/>
          </a:prstGeom>
          <a:noFill/>
          <a:ln/>
        </p:spPr>
        <p:txBody>
          <a:bodyPr wrap="square" lIns="0" tIns="0" rIns="0" bIns="0" rtlCol="0" anchor="t"/>
          <a:lstStyle/>
          <a:p>
            <a:pPr marL="0" indent="0" algn="l">
              <a:lnSpc>
                <a:spcPts val="2700"/>
              </a:lnSpc>
              <a:buNone/>
            </a:pPr>
            <a:r>
              <a:rPr lang="en-US" sz="1650" dirty="0">
                <a:solidFill>
                  <a:srgbClr val="272525"/>
                </a:solidFill>
                <a:latin typeface="Inter" pitchFamily="34" charset="0"/>
                <a:ea typeface="Inter" pitchFamily="34" charset="-122"/>
                <a:cs typeface="Inter" pitchFamily="34" charset="-120"/>
              </a:rPr>
              <a:t>Up to 20% of pregnant women experience prenatal depression and anxiety, yet many lack immediate access to specialized mental health support. Traditional healthcare systems struggle to provide 24/7 emotional guidance and timely specialist appointments.</a:t>
            </a:r>
            <a:endParaRPr lang="en-US" sz="1650" dirty="0"/>
          </a:p>
        </p:txBody>
      </p:sp>
      <p:sp>
        <p:nvSpPr>
          <p:cNvPr id="5" name="Text 3"/>
          <p:cNvSpPr/>
          <p:nvPr/>
        </p:nvSpPr>
        <p:spPr>
          <a:xfrm>
            <a:off x="752713" y="4501872"/>
            <a:ext cx="5617607" cy="1375886"/>
          </a:xfrm>
          <a:prstGeom prst="rect">
            <a:avLst/>
          </a:prstGeom>
          <a:noFill/>
          <a:ln/>
        </p:spPr>
        <p:txBody>
          <a:bodyPr wrap="square" lIns="0" tIns="0" rIns="0" bIns="0" rtlCol="0" anchor="t"/>
          <a:lstStyle/>
          <a:p>
            <a:pPr marL="0" indent="0" algn="l">
              <a:lnSpc>
                <a:spcPts val="2700"/>
              </a:lnSpc>
              <a:buNone/>
            </a:pPr>
            <a:r>
              <a:rPr lang="en-US" sz="1650" dirty="0">
                <a:solidFill>
                  <a:srgbClr val="272525"/>
                </a:solidFill>
                <a:latin typeface="Inter" pitchFamily="34" charset="0"/>
                <a:ea typeface="Inter" pitchFamily="34" charset="-122"/>
                <a:cs typeface="Inter" pitchFamily="34" charset="-120"/>
              </a:rPr>
              <a:t>Expectant mothers need compassionate, always-available support that understands their unique emotional journey while seamlessly connecting them with professional care when needed.</a:t>
            </a:r>
            <a:endParaRPr lang="en-US" sz="1650" dirty="0"/>
          </a:p>
        </p:txBody>
      </p:sp>
      <p:pic>
        <p:nvPicPr>
          <p:cNvPr id="6" name="Image 0" descr="preencoded.png"/>
          <p:cNvPicPr>
            <a:picLocks noChangeAspect="1"/>
          </p:cNvPicPr>
          <p:nvPr/>
        </p:nvPicPr>
        <p:blipFill>
          <a:blip r:embed="rId3"/>
          <a:stretch>
            <a:fillRect/>
          </a:stretch>
        </p:blipFill>
        <p:spPr>
          <a:xfrm>
            <a:off x="6902529" y="833318"/>
            <a:ext cx="6982658" cy="698265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6182678" y="563166"/>
            <a:ext cx="7751445" cy="1243489"/>
          </a:xfrm>
          <a:prstGeom prst="rect">
            <a:avLst/>
          </a:prstGeom>
          <a:noFill/>
          <a:ln/>
        </p:spPr>
        <p:txBody>
          <a:bodyPr wrap="squar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Understanding Prenatal Mental Health</a:t>
            </a:r>
            <a:endParaRPr lang="en-US" sz="3900" dirty="0"/>
          </a:p>
        </p:txBody>
      </p:sp>
      <p:sp>
        <p:nvSpPr>
          <p:cNvPr id="4" name="Text 1"/>
          <p:cNvSpPr/>
          <p:nvPr/>
        </p:nvSpPr>
        <p:spPr>
          <a:xfrm>
            <a:off x="6182678" y="2105025"/>
            <a:ext cx="7751445" cy="954762"/>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Pregnancy brings profound emotional changes. Beyond physical transformations, expectant mothers navigate complex feelings including anxiety about the future, mood fluctuations, sleep disturbances, and sometimes overwhelming sadness.</a:t>
            </a:r>
            <a:endParaRPr lang="en-US" sz="1550" dirty="0"/>
          </a:p>
        </p:txBody>
      </p:sp>
      <p:sp>
        <p:nvSpPr>
          <p:cNvPr id="5" name="Shape 2"/>
          <p:cNvSpPr/>
          <p:nvPr/>
        </p:nvSpPr>
        <p:spPr>
          <a:xfrm>
            <a:off x="6182678" y="3283506"/>
            <a:ext cx="7751445" cy="2355413"/>
          </a:xfrm>
          <a:prstGeom prst="roundRect">
            <a:avLst>
              <a:gd name="adj" fmla="val 4659"/>
            </a:avLst>
          </a:prstGeom>
          <a:solidFill>
            <a:srgbClr val="FFFFFF"/>
          </a:solidFill>
          <a:ln w="22860">
            <a:solidFill>
              <a:srgbClr val="C0C1D7"/>
            </a:solidFill>
            <a:prstDash val="solid"/>
          </a:ln>
        </p:spPr>
        <p:txBody>
          <a:bodyPr/>
          <a:lstStyle/>
          <a:p>
            <a:endParaRPr lang="en-US"/>
          </a:p>
        </p:txBody>
      </p:sp>
      <p:sp>
        <p:nvSpPr>
          <p:cNvPr id="6" name="Shape 3"/>
          <p:cNvSpPr/>
          <p:nvPr/>
        </p:nvSpPr>
        <p:spPr>
          <a:xfrm>
            <a:off x="6159818" y="3283506"/>
            <a:ext cx="91440" cy="2355413"/>
          </a:xfrm>
          <a:prstGeom prst="roundRect">
            <a:avLst>
              <a:gd name="adj" fmla="val 91386"/>
            </a:avLst>
          </a:prstGeom>
          <a:solidFill>
            <a:srgbClr val="4950BC"/>
          </a:solidFill>
          <a:ln/>
        </p:spPr>
        <p:txBody>
          <a:bodyPr/>
          <a:lstStyle/>
          <a:p>
            <a:endParaRPr lang="en-US"/>
          </a:p>
        </p:txBody>
      </p:sp>
      <p:sp>
        <p:nvSpPr>
          <p:cNvPr id="7" name="Text 4"/>
          <p:cNvSpPr/>
          <p:nvPr/>
        </p:nvSpPr>
        <p:spPr>
          <a:xfrm>
            <a:off x="6473071" y="3505319"/>
            <a:ext cx="2521268" cy="310872"/>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Common Challenges</a:t>
            </a:r>
            <a:endParaRPr lang="en-US" sz="1950" dirty="0"/>
          </a:p>
        </p:txBody>
      </p:sp>
      <p:sp>
        <p:nvSpPr>
          <p:cNvPr id="8" name="Text 5"/>
          <p:cNvSpPr/>
          <p:nvPr/>
        </p:nvSpPr>
        <p:spPr>
          <a:xfrm>
            <a:off x="6473071" y="3935492"/>
            <a:ext cx="7239238"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Persistent worry and anxiety about baby's health</a:t>
            </a:r>
            <a:endParaRPr lang="en-US" sz="1550" dirty="0"/>
          </a:p>
        </p:txBody>
      </p:sp>
      <p:sp>
        <p:nvSpPr>
          <p:cNvPr id="9" name="Text 6"/>
          <p:cNvSpPr/>
          <p:nvPr/>
        </p:nvSpPr>
        <p:spPr>
          <a:xfrm>
            <a:off x="6473071" y="4323278"/>
            <a:ext cx="7239238"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Sleep disruptions and fatigue</a:t>
            </a:r>
            <a:endParaRPr lang="en-US" sz="1550" dirty="0"/>
          </a:p>
        </p:txBody>
      </p:sp>
      <p:sp>
        <p:nvSpPr>
          <p:cNvPr id="10" name="Text 7"/>
          <p:cNvSpPr/>
          <p:nvPr/>
        </p:nvSpPr>
        <p:spPr>
          <a:xfrm>
            <a:off x="6473071" y="4711065"/>
            <a:ext cx="7239238"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Loss of interest in previously enjoyed activities</a:t>
            </a:r>
            <a:endParaRPr lang="en-US" sz="1550" dirty="0"/>
          </a:p>
        </p:txBody>
      </p:sp>
      <p:sp>
        <p:nvSpPr>
          <p:cNvPr id="11" name="Text 8"/>
          <p:cNvSpPr/>
          <p:nvPr/>
        </p:nvSpPr>
        <p:spPr>
          <a:xfrm>
            <a:off x="6473071" y="5098852"/>
            <a:ext cx="7239238"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Feelings of isolation or inadequacy</a:t>
            </a:r>
            <a:endParaRPr lang="en-US" sz="1550" dirty="0"/>
          </a:p>
        </p:txBody>
      </p:sp>
      <p:sp>
        <p:nvSpPr>
          <p:cNvPr id="12" name="Shape 9"/>
          <p:cNvSpPr/>
          <p:nvPr/>
        </p:nvSpPr>
        <p:spPr>
          <a:xfrm>
            <a:off x="6182678" y="5837873"/>
            <a:ext cx="7751445" cy="1828562"/>
          </a:xfrm>
          <a:prstGeom prst="roundRect">
            <a:avLst>
              <a:gd name="adj" fmla="val 6001"/>
            </a:avLst>
          </a:prstGeom>
          <a:solidFill>
            <a:srgbClr val="FFFFFF"/>
          </a:solidFill>
          <a:ln w="22860">
            <a:solidFill>
              <a:srgbClr val="C0C1D7"/>
            </a:solidFill>
            <a:prstDash val="solid"/>
          </a:ln>
        </p:spPr>
        <p:txBody>
          <a:bodyPr/>
          <a:lstStyle/>
          <a:p>
            <a:endParaRPr lang="en-US"/>
          </a:p>
        </p:txBody>
      </p:sp>
      <p:sp>
        <p:nvSpPr>
          <p:cNvPr id="13" name="Shape 10"/>
          <p:cNvSpPr/>
          <p:nvPr/>
        </p:nvSpPr>
        <p:spPr>
          <a:xfrm>
            <a:off x="6159818" y="5837873"/>
            <a:ext cx="91440" cy="1828562"/>
          </a:xfrm>
          <a:prstGeom prst="roundRect">
            <a:avLst>
              <a:gd name="adj" fmla="val 91386"/>
            </a:avLst>
          </a:prstGeom>
          <a:solidFill>
            <a:srgbClr val="4950BC"/>
          </a:solidFill>
          <a:ln/>
        </p:spPr>
        <p:txBody>
          <a:bodyPr/>
          <a:lstStyle/>
          <a:p>
            <a:endParaRPr lang="en-US"/>
          </a:p>
        </p:txBody>
      </p:sp>
      <p:sp>
        <p:nvSpPr>
          <p:cNvPr id="14" name="Text 11"/>
          <p:cNvSpPr/>
          <p:nvPr/>
        </p:nvSpPr>
        <p:spPr>
          <a:xfrm>
            <a:off x="6473071" y="6059686"/>
            <a:ext cx="2486978" cy="310872"/>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Why It Matters</a:t>
            </a:r>
            <a:endParaRPr lang="en-US" sz="1950" dirty="0"/>
          </a:p>
        </p:txBody>
      </p:sp>
      <p:sp>
        <p:nvSpPr>
          <p:cNvPr id="15" name="Text 12"/>
          <p:cNvSpPr/>
          <p:nvPr/>
        </p:nvSpPr>
        <p:spPr>
          <a:xfrm>
            <a:off x="6473071" y="6489859"/>
            <a:ext cx="7239238" cy="954762"/>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Early intervention and consistent emotional support significantly improve outcomes for both mother and baby. Professional mental health care during pregnancy reduces risks and promotes healthy bonding.</a:t>
            </a:r>
            <a:endParaRPr lang="en-US" sz="1550" dirty="0"/>
          </a:p>
        </p:txBody>
      </p:sp>
      <p:pic>
        <p:nvPicPr>
          <p:cNvPr id="17" name="Picture 16" descr="A pregnant person in a pink dress&#10;&#10;AI-generated content may be incorrect.">
            <a:extLst>
              <a:ext uri="{FF2B5EF4-FFF2-40B4-BE49-F238E27FC236}">
                <a16:creationId xmlns:a16="http://schemas.microsoft.com/office/drawing/2014/main" id="{4116C917-AC46-034B-F1A8-097B7AF19858}"/>
              </a:ext>
            </a:extLst>
          </p:cNvPr>
          <p:cNvPicPr>
            <a:picLocks noChangeAspect="1"/>
          </p:cNvPicPr>
          <p:nvPr/>
        </p:nvPicPr>
        <p:blipFill>
          <a:blip r:embed="rId3"/>
          <a:stretch>
            <a:fillRect/>
          </a:stretch>
        </p:blipFill>
        <p:spPr>
          <a:xfrm>
            <a:off x="518984" y="1461892"/>
            <a:ext cx="4453375" cy="49472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930360"/>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Our Solution</a:t>
            </a:r>
            <a:endParaRPr lang="en-US" sz="4450" dirty="0"/>
          </a:p>
        </p:txBody>
      </p:sp>
      <p:sp>
        <p:nvSpPr>
          <p:cNvPr id="3" name="Text 1"/>
          <p:cNvSpPr/>
          <p:nvPr/>
        </p:nvSpPr>
        <p:spPr>
          <a:xfrm>
            <a:off x="793790" y="309276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Beyond Baby Blues is an intelligent Flask-based REST API that delivers compassionate, 24/7 mental health support through advanced AI technology paired with human expertise.</a:t>
            </a:r>
            <a:endParaRPr lang="en-US" sz="1750" dirty="0"/>
          </a:p>
        </p:txBody>
      </p:sp>
      <p:sp>
        <p:nvSpPr>
          <p:cNvPr id="4" name="Text 2"/>
          <p:cNvSpPr/>
          <p:nvPr/>
        </p:nvSpPr>
        <p:spPr>
          <a:xfrm>
            <a:off x="793790" y="4357211"/>
            <a:ext cx="3720346"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AI-Powered Conversations</a:t>
            </a:r>
            <a:endParaRPr lang="en-US" sz="2200" dirty="0"/>
          </a:p>
        </p:txBody>
      </p:sp>
      <p:sp>
        <p:nvSpPr>
          <p:cNvPr id="5" name="Text 3"/>
          <p:cNvSpPr/>
          <p:nvPr/>
        </p:nvSpPr>
        <p:spPr>
          <a:xfrm>
            <a:off x="793790" y="4847630"/>
            <a:ext cx="4158615"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LangChain ReAct Agent with Mistral AI provides empathetic, context-aware responses to emotional wellness queries</a:t>
            </a:r>
            <a:endParaRPr lang="en-US" sz="1750" dirty="0"/>
          </a:p>
        </p:txBody>
      </p:sp>
      <p:sp>
        <p:nvSpPr>
          <p:cNvPr id="6" name="Text 4"/>
          <p:cNvSpPr/>
          <p:nvPr/>
        </p:nvSpPr>
        <p:spPr>
          <a:xfrm>
            <a:off x="5235893" y="435721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Automated Booking</a:t>
            </a:r>
            <a:endParaRPr lang="en-US" sz="2200" dirty="0"/>
          </a:p>
        </p:txBody>
      </p:sp>
      <p:sp>
        <p:nvSpPr>
          <p:cNvPr id="7" name="Text 5"/>
          <p:cNvSpPr/>
          <p:nvPr/>
        </p:nvSpPr>
        <p:spPr>
          <a:xfrm>
            <a:off x="5235893" y="4847630"/>
            <a:ext cx="4158615"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Seamless Google Calendar integration instantly schedules appointments with specialized mental health providers</a:t>
            </a:r>
            <a:endParaRPr lang="en-US" sz="1750" dirty="0"/>
          </a:p>
        </p:txBody>
      </p:sp>
      <p:sp>
        <p:nvSpPr>
          <p:cNvPr id="8" name="Text 6"/>
          <p:cNvSpPr/>
          <p:nvPr/>
        </p:nvSpPr>
        <p:spPr>
          <a:xfrm>
            <a:off x="9677995" y="435721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Crisis Intervention</a:t>
            </a:r>
            <a:endParaRPr lang="en-US" sz="2200" dirty="0"/>
          </a:p>
        </p:txBody>
      </p:sp>
      <p:sp>
        <p:nvSpPr>
          <p:cNvPr id="9" name="Text 7"/>
          <p:cNvSpPr/>
          <p:nvPr/>
        </p:nvSpPr>
        <p:spPr>
          <a:xfrm>
            <a:off x="9677995" y="4847630"/>
            <a:ext cx="4158615"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Immediate safety pathways and emergency resources for severe distress with direct specialist connections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58773" y="517565"/>
            <a:ext cx="4705588" cy="588169"/>
          </a:xfrm>
          <a:prstGeom prst="rect">
            <a:avLst/>
          </a:prstGeom>
          <a:noFill/>
          <a:ln/>
        </p:spPr>
        <p:txBody>
          <a:bodyPr wrap="none" lIns="0" tIns="0" rIns="0" bIns="0" rtlCol="0" anchor="t"/>
          <a:lstStyle/>
          <a:p>
            <a:pPr marL="0" indent="0" algn="l">
              <a:lnSpc>
                <a:spcPts val="4600"/>
              </a:lnSpc>
              <a:buNone/>
            </a:pPr>
            <a:r>
              <a:rPr lang="en-US" sz="3700" b="1" dirty="0">
                <a:solidFill>
                  <a:srgbClr val="000000"/>
                </a:solidFill>
                <a:latin typeface="Inter Bold" pitchFamily="34" charset="0"/>
                <a:ea typeface="Inter Bold" pitchFamily="34" charset="-122"/>
                <a:cs typeface="Inter Bold" pitchFamily="34" charset="-120"/>
              </a:rPr>
              <a:t>Technology Stack</a:t>
            </a:r>
            <a:endParaRPr lang="en-US" sz="3700" dirty="0"/>
          </a:p>
        </p:txBody>
      </p:sp>
      <p:sp>
        <p:nvSpPr>
          <p:cNvPr id="3" name="Text 1"/>
          <p:cNvSpPr/>
          <p:nvPr/>
        </p:nvSpPr>
        <p:spPr>
          <a:xfrm>
            <a:off x="658773" y="1576149"/>
            <a:ext cx="2823329" cy="352782"/>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Core Infrastructure</a:t>
            </a:r>
            <a:endParaRPr lang="en-US" sz="2200" dirty="0"/>
          </a:p>
        </p:txBody>
      </p:sp>
      <p:pic>
        <p:nvPicPr>
          <p:cNvPr id="4" name="Image 0" descr="preencoded.png"/>
          <p:cNvPicPr>
            <a:picLocks noChangeAspect="1"/>
          </p:cNvPicPr>
          <p:nvPr/>
        </p:nvPicPr>
        <p:blipFill>
          <a:blip r:embed="rId3"/>
          <a:stretch>
            <a:fillRect/>
          </a:stretch>
        </p:blipFill>
        <p:spPr>
          <a:xfrm>
            <a:off x="658773" y="2140625"/>
            <a:ext cx="188119" cy="235268"/>
          </a:xfrm>
          <a:prstGeom prst="rect">
            <a:avLst/>
          </a:prstGeom>
        </p:spPr>
      </p:pic>
      <p:sp>
        <p:nvSpPr>
          <p:cNvPr id="5" name="Shape 2"/>
          <p:cNvSpPr/>
          <p:nvPr/>
        </p:nvSpPr>
        <p:spPr>
          <a:xfrm>
            <a:off x="658773" y="2437686"/>
            <a:ext cx="6426875" cy="22860"/>
          </a:xfrm>
          <a:prstGeom prst="rect">
            <a:avLst/>
          </a:prstGeom>
          <a:solidFill>
            <a:srgbClr val="4950BC"/>
          </a:solidFill>
          <a:ln/>
        </p:spPr>
        <p:txBody>
          <a:bodyPr/>
          <a:lstStyle/>
          <a:p>
            <a:endParaRPr lang="en-US"/>
          </a:p>
        </p:txBody>
      </p:sp>
      <p:sp>
        <p:nvSpPr>
          <p:cNvPr id="6" name="Text 3"/>
          <p:cNvSpPr/>
          <p:nvPr/>
        </p:nvSpPr>
        <p:spPr>
          <a:xfrm>
            <a:off x="658773" y="2577465"/>
            <a:ext cx="2352794" cy="294084"/>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Flask REST API</a:t>
            </a:r>
            <a:endParaRPr lang="en-US" sz="1850" dirty="0"/>
          </a:p>
        </p:txBody>
      </p:sp>
      <p:sp>
        <p:nvSpPr>
          <p:cNvPr id="7" name="Text 4"/>
          <p:cNvSpPr/>
          <p:nvPr/>
        </p:nvSpPr>
        <p:spPr>
          <a:xfrm>
            <a:off x="658773" y="3059668"/>
            <a:ext cx="6426875" cy="602218"/>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Python-based backend with CORS support and Swagger documentation</a:t>
            </a:r>
            <a:endParaRPr lang="en-US" sz="1450" dirty="0"/>
          </a:p>
        </p:txBody>
      </p:sp>
      <p:pic>
        <p:nvPicPr>
          <p:cNvPr id="8" name="Image 1" descr="preencoded.png"/>
          <p:cNvPicPr>
            <a:picLocks noChangeAspect="1"/>
          </p:cNvPicPr>
          <p:nvPr/>
        </p:nvPicPr>
        <p:blipFill>
          <a:blip r:embed="rId4"/>
          <a:stretch>
            <a:fillRect/>
          </a:stretch>
        </p:blipFill>
        <p:spPr>
          <a:xfrm>
            <a:off x="658773" y="3991094"/>
            <a:ext cx="188119" cy="235268"/>
          </a:xfrm>
          <a:prstGeom prst="rect">
            <a:avLst/>
          </a:prstGeom>
        </p:spPr>
      </p:pic>
      <p:sp>
        <p:nvSpPr>
          <p:cNvPr id="9" name="Shape 5"/>
          <p:cNvSpPr/>
          <p:nvPr/>
        </p:nvSpPr>
        <p:spPr>
          <a:xfrm>
            <a:off x="658773" y="4288155"/>
            <a:ext cx="6426875" cy="22860"/>
          </a:xfrm>
          <a:prstGeom prst="rect">
            <a:avLst/>
          </a:prstGeom>
          <a:solidFill>
            <a:srgbClr val="4950BC"/>
          </a:solidFill>
          <a:ln/>
        </p:spPr>
        <p:txBody>
          <a:bodyPr/>
          <a:lstStyle/>
          <a:p>
            <a:endParaRPr lang="en-US"/>
          </a:p>
        </p:txBody>
      </p:sp>
      <p:sp>
        <p:nvSpPr>
          <p:cNvPr id="10" name="Text 6"/>
          <p:cNvSpPr/>
          <p:nvPr/>
        </p:nvSpPr>
        <p:spPr>
          <a:xfrm>
            <a:off x="658773" y="4427934"/>
            <a:ext cx="2577822" cy="294084"/>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LangChain Framework</a:t>
            </a:r>
            <a:endParaRPr lang="en-US" sz="1850" dirty="0"/>
          </a:p>
        </p:txBody>
      </p:sp>
      <p:sp>
        <p:nvSpPr>
          <p:cNvPr id="11" name="Text 7"/>
          <p:cNvSpPr/>
          <p:nvPr/>
        </p:nvSpPr>
        <p:spPr>
          <a:xfrm>
            <a:off x="658773" y="4910138"/>
            <a:ext cx="6426875" cy="602218"/>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ReAct Agent architecture enabling reasoning, action planning, and tool integration</a:t>
            </a:r>
            <a:endParaRPr lang="en-US" sz="1450" dirty="0"/>
          </a:p>
        </p:txBody>
      </p:sp>
      <p:pic>
        <p:nvPicPr>
          <p:cNvPr id="12" name="Image 2" descr="preencoded.png"/>
          <p:cNvPicPr>
            <a:picLocks noChangeAspect="1"/>
          </p:cNvPicPr>
          <p:nvPr/>
        </p:nvPicPr>
        <p:blipFill>
          <a:blip r:embed="rId5"/>
          <a:stretch>
            <a:fillRect/>
          </a:stretch>
        </p:blipFill>
        <p:spPr>
          <a:xfrm>
            <a:off x="658773" y="5841563"/>
            <a:ext cx="188119" cy="235268"/>
          </a:xfrm>
          <a:prstGeom prst="rect">
            <a:avLst/>
          </a:prstGeom>
        </p:spPr>
      </p:pic>
      <p:sp>
        <p:nvSpPr>
          <p:cNvPr id="13" name="Shape 8"/>
          <p:cNvSpPr/>
          <p:nvPr/>
        </p:nvSpPr>
        <p:spPr>
          <a:xfrm>
            <a:off x="658773" y="6138624"/>
            <a:ext cx="6426875" cy="22860"/>
          </a:xfrm>
          <a:prstGeom prst="rect">
            <a:avLst/>
          </a:prstGeom>
          <a:solidFill>
            <a:srgbClr val="4950BC"/>
          </a:solidFill>
          <a:ln/>
        </p:spPr>
        <p:txBody>
          <a:bodyPr/>
          <a:lstStyle/>
          <a:p>
            <a:endParaRPr lang="en-US"/>
          </a:p>
        </p:txBody>
      </p:sp>
      <p:sp>
        <p:nvSpPr>
          <p:cNvPr id="14" name="Text 9"/>
          <p:cNvSpPr/>
          <p:nvPr/>
        </p:nvSpPr>
        <p:spPr>
          <a:xfrm>
            <a:off x="658773" y="6278404"/>
            <a:ext cx="2352794" cy="294084"/>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Mistral AI</a:t>
            </a:r>
            <a:endParaRPr lang="en-US" sz="1850" dirty="0"/>
          </a:p>
        </p:txBody>
      </p:sp>
      <p:sp>
        <p:nvSpPr>
          <p:cNvPr id="15" name="Text 10"/>
          <p:cNvSpPr/>
          <p:nvPr/>
        </p:nvSpPr>
        <p:spPr>
          <a:xfrm>
            <a:off x="658773" y="6760607"/>
            <a:ext cx="6426875" cy="301109"/>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mistral-large-latest for generation, mistral-embed for semantic search</a:t>
            </a:r>
            <a:endParaRPr lang="en-US" sz="1450" dirty="0"/>
          </a:p>
        </p:txBody>
      </p:sp>
      <p:sp>
        <p:nvSpPr>
          <p:cNvPr id="16" name="Text 11"/>
          <p:cNvSpPr/>
          <p:nvPr/>
        </p:nvSpPr>
        <p:spPr>
          <a:xfrm>
            <a:off x="7552373" y="1576149"/>
            <a:ext cx="3429238" cy="352782"/>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Specialized Components</a:t>
            </a:r>
            <a:endParaRPr lang="en-US" sz="2200" dirty="0"/>
          </a:p>
        </p:txBody>
      </p:sp>
      <p:pic>
        <p:nvPicPr>
          <p:cNvPr id="17" name="Image 3" descr="preencoded.png"/>
          <p:cNvPicPr>
            <a:picLocks noChangeAspect="1"/>
          </p:cNvPicPr>
          <p:nvPr/>
        </p:nvPicPr>
        <p:blipFill>
          <a:blip r:embed="rId6"/>
          <a:stretch>
            <a:fillRect/>
          </a:stretch>
        </p:blipFill>
        <p:spPr>
          <a:xfrm>
            <a:off x="7552373" y="2140625"/>
            <a:ext cx="188119" cy="235268"/>
          </a:xfrm>
          <a:prstGeom prst="rect">
            <a:avLst/>
          </a:prstGeom>
        </p:spPr>
      </p:pic>
      <p:sp>
        <p:nvSpPr>
          <p:cNvPr id="18" name="Shape 12"/>
          <p:cNvSpPr/>
          <p:nvPr/>
        </p:nvSpPr>
        <p:spPr>
          <a:xfrm>
            <a:off x="7552373" y="2437686"/>
            <a:ext cx="6426875" cy="22860"/>
          </a:xfrm>
          <a:prstGeom prst="rect">
            <a:avLst/>
          </a:prstGeom>
          <a:solidFill>
            <a:srgbClr val="4950BC"/>
          </a:solidFill>
          <a:ln/>
        </p:spPr>
        <p:txBody>
          <a:bodyPr/>
          <a:lstStyle/>
          <a:p>
            <a:endParaRPr lang="en-US"/>
          </a:p>
        </p:txBody>
      </p:sp>
      <p:sp>
        <p:nvSpPr>
          <p:cNvPr id="19" name="Text 13"/>
          <p:cNvSpPr/>
          <p:nvPr/>
        </p:nvSpPr>
        <p:spPr>
          <a:xfrm>
            <a:off x="7552373" y="2577465"/>
            <a:ext cx="2352794" cy="294084"/>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FAISS Vector Store</a:t>
            </a:r>
            <a:endParaRPr lang="en-US" sz="1850" dirty="0"/>
          </a:p>
        </p:txBody>
      </p:sp>
      <p:sp>
        <p:nvSpPr>
          <p:cNvPr id="20" name="Text 14"/>
          <p:cNvSpPr/>
          <p:nvPr/>
        </p:nvSpPr>
        <p:spPr>
          <a:xfrm>
            <a:off x="7552373" y="3059668"/>
            <a:ext cx="6426875" cy="602218"/>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Efficient similarity search across mental health knowledge base with 512-character chunking</a:t>
            </a:r>
            <a:endParaRPr lang="en-US" sz="1450" dirty="0"/>
          </a:p>
        </p:txBody>
      </p:sp>
      <p:pic>
        <p:nvPicPr>
          <p:cNvPr id="21" name="Image 4" descr="preencoded.png"/>
          <p:cNvPicPr>
            <a:picLocks noChangeAspect="1"/>
          </p:cNvPicPr>
          <p:nvPr/>
        </p:nvPicPr>
        <p:blipFill>
          <a:blip r:embed="rId7"/>
          <a:stretch>
            <a:fillRect/>
          </a:stretch>
        </p:blipFill>
        <p:spPr>
          <a:xfrm>
            <a:off x="7552373" y="3991094"/>
            <a:ext cx="188119" cy="235268"/>
          </a:xfrm>
          <a:prstGeom prst="rect">
            <a:avLst/>
          </a:prstGeom>
        </p:spPr>
      </p:pic>
      <p:sp>
        <p:nvSpPr>
          <p:cNvPr id="22" name="Shape 15"/>
          <p:cNvSpPr/>
          <p:nvPr/>
        </p:nvSpPr>
        <p:spPr>
          <a:xfrm>
            <a:off x="7552373" y="4288155"/>
            <a:ext cx="6426875" cy="22860"/>
          </a:xfrm>
          <a:prstGeom prst="rect">
            <a:avLst/>
          </a:prstGeom>
          <a:solidFill>
            <a:srgbClr val="4950BC"/>
          </a:solidFill>
          <a:ln/>
        </p:spPr>
        <p:txBody>
          <a:bodyPr/>
          <a:lstStyle/>
          <a:p>
            <a:endParaRPr lang="en-US"/>
          </a:p>
        </p:txBody>
      </p:sp>
      <p:sp>
        <p:nvSpPr>
          <p:cNvPr id="23" name="Text 16"/>
          <p:cNvSpPr/>
          <p:nvPr/>
        </p:nvSpPr>
        <p:spPr>
          <a:xfrm>
            <a:off x="7552373" y="4427934"/>
            <a:ext cx="2363867" cy="294084"/>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Google Calendar API</a:t>
            </a:r>
            <a:endParaRPr lang="en-US" sz="1850" dirty="0"/>
          </a:p>
        </p:txBody>
      </p:sp>
      <p:sp>
        <p:nvSpPr>
          <p:cNvPr id="24" name="Text 17"/>
          <p:cNvSpPr/>
          <p:nvPr/>
        </p:nvSpPr>
        <p:spPr>
          <a:xfrm>
            <a:off x="7552373" y="4910138"/>
            <a:ext cx="6426875" cy="602218"/>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OAuth2 authentication for automated appointment scheduling with healthcare providers</a:t>
            </a:r>
            <a:endParaRPr lang="en-US" sz="1450" dirty="0"/>
          </a:p>
        </p:txBody>
      </p:sp>
      <p:pic>
        <p:nvPicPr>
          <p:cNvPr id="25" name="Image 5" descr="preencoded.png"/>
          <p:cNvPicPr>
            <a:picLocks noChangeAspect="1"/>
          </p:cNvPicPr>
          <p:nvPr/>
        </p:nvPicPr>
        <p:blipFill>
          <a:blip r:embed="rId8"/>
          <a:stretch>
            <a:fillRect/>
          </a:stretch>
        </p:blipFill>
        <p:spPr>
          <a:xfrm>
            <a:off x="7552373" y="5841563"/>
            <a:ext cx="188119" cy="235268"/>
          </a:xfrm>
          <a:prstGeom prst="rect">
            <a:avLst/>
          </a:prstGeom>
        </p:spPr>
      </p:pic>
      <p:sp>
        <p:nvSpPr>
          <p:cNvPr id="26" name="Shape 18"/>
          <p:cNvSpPr/>
          <p:nvPr/>
        </p:nvSpPr>
        <p:spPr>
          <a:xfrm>
            <a:off x="7552373" y="6138624"/>
            <a:ext cx="6426875" cy="22860"/>
          </a:xfrm>
          <a:prstGeom prst="rect">
            <a:avLst/>
          </a:prstGeom>
          <a:solidFill>
            <a:srgbClr val="4950BC"/>
          </a:solidFill>
          <a:ln/>
        </p:spPr>
        <p:txBody>
          <a:bodyPr/>
          <a:lstStyle/>
          <a:p>
            <a:endParaRPr lang="en-US"/>
          </a:p>
        </p:txBody>
      </p:sp>
      <p:sp>
        <p:nvSpPr>
          <p:cNvPr id="27" name="Text 19"/>
          <p:cNvSpPr/>
          <p:nvPr/>
        </p:nvSpPr>
        <p:spPr>
          <a:xfrm>
            <a:off x="7552373" y="6278404"/>
            <a:ext cx="2352794" cy="294084"/>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Security Layer</a:t>
            </a:r>
            <a:endParaRPr lang="en-US" sz="1850" dirty="0"/>
          </a:p>
        </p:txBody>
      </p:sp>
      <p:sp>
        <p:nvSpPr>
          <p:cNvPr id="28" name="Text 20"/>
          <p:cNvSpPr/>
          <p:nvPr/>
        </p:nvSpPr>
        <p:spPr>
          <a:xfrm>
            <a:off x="7552373" y="6760607"/>
            <a:ext cx="6426875" cy="602218"/>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HIPAA-compliant architecture with environment variable protection and token authentication</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0799" y="535186"/>
            <a:ext cx="7782401" cy="1215628"/>
          </a:xfrm>
          <a:prstGeom prst="rect">
            <a:avLst/>
          </a:prstGeom>
          <a:noFill/>
          <a:ln/>
        </p:spPr>
        <p:txBody>
          <a:bodyPr wrap="square" lIns="0" tIns="0" rIns="0" bIns="0" rtlCol="0" anchor="t"/>
          <a:lstStyle/>
          <a:p>
            <a:pPr marL="0" indent="0" algn="l">
              <a:lnSpc>
                <a:spcPts val="4750"/>
              </a:lnSpc>
              <a:buNone/>
            </a:pPr>
            <a:r>
              <a:rPr lang="en-US" sz="3800" b="1" dirty="0">
                <a:solidFill>
                  <a:srgbClr val="000000"/>
                </a:solidFill>
                <a:latin typeface="Inter Bold" pitchFamily="34" charset="0"/>
                <a:ea typeface="Inter Bold" pitchFamily="34" charset="-122"/>
                <a:cs typeface="Inter Bold" pitchFamily="34" charset="-120"/>
              </a:rPr>
              <a:t>AI Intelligence: The Heart of Compassionate Care</a:t>
            </a:r>
            <a:endParaRPr lang="en-US" sz="3800" dirty="0"/>
          </a:p>
        </p:txBody>
      </p:sp>
      <p:pic>
        <p:nvPicPr>
          <p:cNvPr id="4" name="Image 1" descr="preencoded.png"/>
          <p:cNvPicPr>
            <a:picLocks noChangeAspect="1"/>
          </p:cNvPicPr>
          <p:nvPr/>
        </p:nvPicPr>
        <p:blipFill>
          <a:blip r:embed="rId4"/>
          <a:stretch>
            <a:fillRect/>
          </a:stretch>
        </p:blipFill>
        <p:spPr>
          <a:xfrm>
            <a:off x="680799" y="2042517"/>
            <a:ext cx="972503" cy="1431846"/>
          </a:xfrm>
          <a:prstGeom prst="rect">
            <a:avLst/>
          </a:prstGeom>
        </p:spPr>
      </p:pic>
      <p:sp>
        <p:nvSpPr>
          <p:cNvPr id="5" name="Text 1"/>
          <p:cNvSpPr/>
          <p:nvPr/>
        </p:nvSpPr>
        <p:spPr>
          <a:xfrm>
            <a:off x="1847731" y="2236946"/>
            <a:ext cx="2431375" cy="303848"/>
          </a:xfrm>
          <a:prstGeom prst="rect">
            <a:avLst/>
          </a:prstGeom>
          <a:noFill/>
          <a:ln/>
        </p:spPr>
        <p:txBody>
          <a:bodyPr wrap="none" lIns="0" tIns="0" rIns="0" bIns="0" rtlCol="0" anchor="t"/>
          <a:lstStyle/>
          <a:p>
            <a:pPr marL="0" indent="0" algn="l">
              <a:lnSpc>
                <a:spcPts val="2350"/>
              </a:lnSpc>
              <a:buNone/>
            </a:pPr>
            <a:r>
              <a:rPr lang="en-US" sz="1900" b="1" dirty="0">
                <a:solidFill>
                  <a:srgbClr val="272525"/>
                </a:solidFill>
                <a:latin typeface="Inter Bold" pitchFamily="34" charset="0"/>
                <a:ea typeface="Inter Bold" pitchFamily="34" charset="-122"/>
                <a:cs typeface="Inter Bold" pitchFamily="34" charset="-120"/>
              </a:rPr>
              <a:t>RAG System</a:t>
            </a:r>
            <a:endParaRPr lang="en-US" sz="1900" dirty="0"/>
          </a:p>
        </p:txBody>
      </p:sp>
      <p:sp>
        <p:nvSpPr>
          <p:cNvPr id="6" name="Text 2"/>
          <p:cNvSpPr/>
          <p:nvPr/>
        </p:nvSpPr>
        <p:spPr>
          <a:xfrm>
            <a:off x="1847731" y="2657475"/>
            <a:ext cx="6615470" cy="62245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Inter" pitchFamily="34" charset="0"/>
                <a:ea typeface="Inter" pitchFamily="34" charset="-122"/>
                <a:cs typeface="Inter" pitchFamily="34" charset="-120"/>
              </a:rPr>
              <a:t>Retrieval-Augmented Generation combines document search with AI generation for accurate, source-backed responses</a:t>
            </a:r>
            <a:endParaRPr lang="en-US" sz="1500" dirty="0"/>
          </a:p>
        </p:txBody>
      </p:sp>
      <p:pic>
        <p:nvPicPr>
          <p:cNvPr id="7" name="Image 2" descr="preencoded.png"/>
          <p:cNvPicPr>
            <a:picLocks noChangeAspect="1"/>
          </p:cNvPicPr>
          <p:nvPr/>
        </p:nvPicPr>
        <p:blipFill>
          <a:blip r:embed="rId5"/>
          <a:stretch>
            <a:fillRect/>
          </a:stretch>
        </p:blipFill>
        <p:spPr>
          <a:xfrm>
            <a:off x="680799" y="3474363"/>
            <a:ext cx="972503" cy="1431846"/>
          </a:xfrm>
          <a:prstGeom prst="rect">
            <a:avLst/>
          </a:prstGeom>
        </p:spPr>
      </p:pic>
      <p:sp>
        <p:nvSpPr>
          <p:cNvPr id="8" name="Text 3"/>
          <p:cNvSpPr/>
          <p:nvPr/>
        </p:nvSpPr>
        <p:spPr>
          <a:xfrm>
            <a:off x="1847731" y="3668792"/>
            <a:ext cx="2431375" cy="303848"/>
          </a:xfrm>
          <a:prstGeom prst="rect">
            <a:avLst/>
          </a:prstGeom>
          <a:noFill/>
          <a:ln/>
        </p:spPr>
        <p:txBody>
          <a:bodyPr wrap="none" lIns="0" tIns="0" rIns="0" bIns="0" rtlCol="0" anchor="t"/>
          <a:lstStyle/>
          <a:p>
            <a:pPr marL="0" indent="0" algn="l">
              <a:lnSpc>
                <a:spcPts val="2350"/>
              </a:lnSpc>
              <a:buNone/>
            </a:pPr>
            <a:r>
              <a:rPr lang="en-US" sz="1900" b="1" dirty="0">
                <a:solidFill>
                  <a:srgbClr val="272525"/>
                </a:solidFill>
                <a:latin typeface="Inter Bold" pitchFamily="34" charset="0"/>
                <a:ea typeface="Inter Bold" pitchFamily="34" charset="-122"/>
                <a:cs typeface="Inter Bold" pitchFamily="34" charset="-120"/>
              </a:rPr>
              <a:t>ReAct Agent</a:t>
            </a:r>
            <a:endParaRPr lang="en-US" sz="1900" dirty="0"/>
          </a:p>
        </p:txBody>
      </p:sp>
      <p:sp>
        <p:nvSpPr>
          <p:cNvPr id="9" name="Text 4"/>
          <p:cNvSpPr/>
          <p:nvPr/>
        </p:nvSpPr>
        <p:spPr>
          <a:xfrm>
            <a:off x="1847731" y="4089321"/>
            <a:ext cx="6615470" cy="62245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Inter" pitchFamily="34" charset="0"/>
                <a:ea typeface="Inter" pitchFamily="34" charset="-122"/>
                <a:cs typeface="Inter" pitchFamily="34" charset="-120"/>
              </a:rPr>
              <a:t>Advanced reasoning engine that thinks, acts, and observes to determine optimal support pathways</a:t>
            </a:r>
            <a:endParaRPr lang="en-US" sz="1500" dirty="0"/>
          </a:p>
        </p:txBody>
      </p:sp>
      <p:pic>
        <p:nvPicPr>
          <p:cNvPr id="10" name="Image 3" descr="preencoded.png"/>
          <p:cNvPicPr>
            <a:picLocks noChangeAspect="1"/>
          </p:cNvPicPr>
          <p:nvPr/>
        </p:nvPicPr>
        <p:blipFill>
          <a:blip r:embed="rId6"/>
          <a:stretch>
            <a:fillRect/>
          </a:stretch>
        </p:blipFill>
        <p:spPr>
          <a:xfrm>
            <a:off x="680799" y="4906208"/>
            <a:ext cx="972503" cy="1431846"/>
          </a:xfrm>
          <a:prstGeom prst="rect">
            <a:avLst/>
          </a:prstGeom>
        </p:spPr>
      </p:pic>
      <p:sp>
        <p:nvSpPr>
          <p:cNvPr id="11" name="Text 5"/>
          <p:cNvSpPr/>
          <p:nvPr/>
        </p:nvSpPr>
        <p:spPr>
          <a:xfrm>
            <a:off x="1847731" y="5100638"/>
            <a:ext cx="2558058" cy="303848"/>
          </a:xfrm>
          <a:prstGeom prst="rect">
            <a:avLst/>
          </a:prstGeom>
          <a:noFill/>
          <a:ln/>
        </p:spPr>
        <p:txBody>
          <a:bodyPr wrap="none" lIns="0" tIns="0" rIns="0" bIns="0" rtlCol="0" anchor="t"/>
          <a:lstStyle/>
          <a:p>
            <a:pPr marL="0" indent="0" algn="l">
              <a:lnSpc>
                <a:spcPts val="2350"/>
              </a:lnSpc>
              <a:buNone/>
            </a:pPr>
            <a:r>
              <a:rPr lang="en-US" sz="1900" b="1" dirty="0">
                <a:solidFill>
                  <a:srgbClr val="272525"/>
                </a:solidFill>
                <a:latin typeface="Inter Bold" pitchFamily="34" charset="0"/>
                <a:ea typeface="Inter Bold" pitchFamily="34" charset="-122"/>
                <a:cs typeface="Inter Bold" pitchFamily="34" charset="-120"/>
              </a:rPr>
              <a:t>Multi-Tool Integration</a:t>
            </a:r>
            <a:endParaRPr lang="en-US" sz="1900" dirty="0"/>
          </a:p>
        </p:txBody>
      </p:sp>
      <p:sp>
        <p:nvSpPr>
          <p:cNvPr id="12" name="Text 6"/>
          <p:cNvSpPr/>
          <p:nvPr/>
        </p:nvSpPr>
        <p:spPr>
          <a:xfrm>
            <a:off x="1847731" y="5521166"/>
            <a:ext cx="6615470" cy="62245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Inter" pitchFamily="34" charset="0"/>
                <a:ea typeface="Inter" pitchFamily="34" charset="-122"/>
                <a:cs typeface="Inter" pitchFamily="34" charset="-120"/>
              </a:rPr>
              <a:t>Knowledge search, specialist matching, and appointment booking tools work in concert</a:t>
            </a:r>
            <a:endParaRPr lang="en-US" sz="1500" dirty="0"/>
          </a:p>
        </p:txBody>
      </p:sp>
      <p:sp>
        <p:nvSpPr>
          <p:cNvPr id="13" name="Shape 7"/>
          <p:cNvSpPr/>
          <p:nvPr/>
        </p:nvSpPr>
        <p:spPr>
          <a:xfrm>
            <a:off x="680799" y="6556772"/>
            <a:ext cx="7782401" cy="1137642"/>
          </a:xfrm>
          <a:prstGeom prst="roundRect">
            <a:avLst>
              <a:gd name="adj" fmla="val 7181"/>
            </a:avLst>
          </a:prstGeom>
          <a:solidFill>
            <a:srgbClr val="C7C9EA"/>
          </a:solidFill>
          <a:ln/>
        </p:spPr>
        <p:txBody>
          <a:bodyPr/>
          <a:lstStyle/>
          <a:p>
            <a:endParaRPr lang="en-US"/>
          </a:p>
        </p:txBody>
      </p:sp>
      <p:pic>
        <p:nvPicPr>
          <p:cNvPr id="14" name="Image 4" descr="preencoded.png"/>
          <p:cNvPicPr>
            <a:picLocks noChangeAspect="1"/>
          </p:cNvPicPr>
          <p:nvPr/>
        </p:nvPicPr>
        <p:blipFill>
          <a:blip r:embed="rId7"/>
          <a:stretch>
            <a:fillRect/>
          </a:stretch>
        </p:blipFill>
        <p:spPr>
          <a:xfrm>
            <a:off x="875228" y="6850618"/>
            <a:ext cx="243126" cy="194429"/>
          </a:xfrm>
          <a:prstGeom prst="rect">
            <a:avLst/>
          </a:prstGeom>
        </p:spPr>
      </p:pic>
      <p:sp>
        <p:nvSpPr>
          <p:cNvPr id="15" name="Text 8"/>
          <p:cNvSpPr/>
          <p:nvPr/>
        </p:nvSpPr>
        <p:spPr>
          <a:xfrm>
            <a:off x="1312783" y="6799778"/>
            <a:ext cx="6955988" cy="622459"/>
          </a:xfrm>
          <a:prstGeom prst="rect">
            <a:avLst/>
          </a:prstGeom>
          <a:noFill/>
          <a:ln/>
        </p:spPr>
        <p:txBody>
          <a:bodyPr wrap="square" lIns="0" tIns="0" rIns="0" bIns="0" rtlCol="0" anchor="t"/>
          <a:lstStyle/>
          <a:p>
            <a:pPr marL="0" indent="0" algn="l">
              <a:lnSpc>
                <a:spcPts val="2450"/>
              </a:lnSpc>
              <a:buNone/>
            </a:pPr>
            <a:r>
              <a:rPr lang="en-US" sz="1500" b="1" dirty="0">
                <a:solidFill>
                  <a:srgbClr val="000000"/>
                </a:solidFill>
                <a:latin typeface="Inter" pitchFamily="34" charset="0"/>
                <a:ea typeface="Inter" pitchFamily="34" charset="-122"/>
                <a:cs typeface="Inter" pitchFamily="34" charset="-120"/>
              </a:rPr>
              <a:t>Temperature Setting: 0.1</a:t>
            </a:r>
            <a:r>
              <a:rPr lang="en-US" sz="1500" dirty="0">
                <a:solidFill>
                  <a:srgbClr val="000000"/>
                </a:solidFill>
                <a:latin typeface="Inter" pitchFamily="34" charset="0"/>
                <a:ea typeface="Inter" pitchFamily="34" charset="-122"/>
                <a:cs typeface="Inter" pitchFamily="34" charset="-120"/>
              </a:rPr>
              <a:t> - Configured for consistent, empathetic responses that prioritize safety and compassion over creativity</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59368" y="518041"/>
            <a:ext cx="8046125" cy="588764"/>
          </a:xfrm>
          <a:prstGeom prst="rect">
            <a:avLst/>
          </a:prstGeom>
          <a:noFill/>
          <a:ln/>
        </p:spPr>
        <p:txBody>
          <a:bodyPr wrap="none" lIns="0" tIns="0" rIns="0" bIns="0" rtlCol="0" anchor="t"/>
          <a:lstStyle/>
          <a:p>
            <a:pPr marL="0" indent="0" algn="l">
              <a:lnSpc>
                <a:spcPts val="4600"/>
              </a:lnSpc>
              <a:buNone/>
            </a:pPr>
            <a:r>
              <a:rPr lang="en-US" sz="3700" b="1" dirty="0">
                <a:solidFill>
                  <a:srgbClr val="000000"/>
                </a:solidFill>
                <a:latin typeface="Inter Bold" pitchFamily="34" charset="0"/>
                <a:ea typeface="Inter Bold" pitchFamily="34" charset="-122"/>
                <a:cs typeface="Inter Bold" pitchFamily="34" charset="-120"/>
              </a:rPr>
              <a:t>Human-Centered Support Network</a:t>
            </a:r>
            <a:endParaRPr lang="en-US" sz="3700" dirty="0"/>
          </a:p>
        </p:txBody>
      </p:sp>
      <p:pic>
        <p:nvPicPr>
          <p:cNvPr id="3" name="Image 0" descr="preencoded.png"/>
          <p:cNvPicPr>
            <a:picLocks noChangeAspect="1"/>
          </p:cNvPicPr>
          <p:nvPr/>
        </p:nvPicPr>
        <p:blipFill>
          <a:blip r:embed="rId3"/>
          <a:stretch>
            <a:fillRect/>
          </a:stretch>
        </p:blipFill>
        <p:spPr>
          <a:xfrm>
            <a:off x="659368" y="1601272"/>
            <a:ext cx="5048845" cy="5048845"/>
          </a:xfrm>
          <a:prstGeom prst="rect">
            <a:avLst/>
          </a:prstGeom>
        </p:spPr>
      </p:pic>
      <p:sp>
        <p:nvSpPr>
          <p:cNvPr id="4" name="Text 1"/>
          <p:cNvSpPr/>
          <p:nvPr/>
        </p:nvSpPr>
        <p:spPr>
          <a:xfrm>
            <a:off x="6175415" y="1577697"/>
            <a:ext cx="3428524" cy="353258"/>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8+ Specialized Providers</a:t>
            </a:r>
            <a:endParaRPr lang="en-US" sz="2200" dirty="0"/>
          </a:p>
        </p:txBody>
      </p:sp>
      <p:sp>
        <p:nvSpPr>
          <p:cNvPr id="5" name="Text 2"/>
          <p:cNvSpPr/>
          <p:nvPr/>
        </p:nvSpPr>
        <p:spPr>
          <a:xfrm>
            <a:off x="6175415" y="2119313"/>
            <a:ext cx="7803118" cy="602694"/>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Our AI connects expectant mothers with licensed professionals who understand prenatal mental health:</a:t>
            </a:r>
            <a:endParaRPr lang="en-US" sz="1450" dirty="0"/>
          </a:p>
        </p:txBody>
      </p:sp>
      <p:sp>
        <p:nvSpPr>
          <p:cNvPr id="6" name="Shape 3"/>
          <p:cNvSpPr/>
          <p:nvPr/>
        </p:nvSpPr>
        <p:spPr>
          <a:xfrm>
            <a:off x="6175415" y="3034010"/>
            <a:ext cx="94178" cy="94178"/>
          </a:xfrm>
          <a:prstGeom prst="roundRect">
            <a:avLst>
              <a:gd name="adj" fmla="val 485464"/>
            </a:avLst>
          </a:prstGeom>
          <a:solidFill>
            <a:srgbClr val="4950BC"/>
          </a:solidFill>
          <a:ln/>
        </p:spPr>
        <p:txBody>
          <a:bodyPr/>
          <a:lstStyle/>
          <a:p>
            <a:endParaRPr lang="en-US"/>
          </a:p>
        </p:txBody>
      </p:sp>
      <p:sp>
        <p:nvSpPr>
          <p:cNvPr id="7" name="Text 4"/>
          <p:cNvSpPr/>
          <p:nvPr/>
        </p:nvSpPr>
        <p:spPr>
          <a:xfrm>
            <a:off x="6457950" y="2933938"/>
            <a:ext cx="2355056" cy="294323"/>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Crisis Support</a:t>
            </a:r>
            <a:endParaRPr lang="en-US" sz="1850" dirty="0"/>
          </a:p>
        </p:txBody>
      </p:sp>
      <p:sp>
        <p:nvSpPr>
          <p:cNvPr id="8" name="Text 5"/>
          <p:cNvSpPr/>
          <p:nvPr/>
        </p:nvSpPr>
        <p:spPr>
          <a:xfrm>
            <a:off x="6457950" y="3416618"/>
            <a:ext cx="7520583" cy="301347"/>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988 Suicide &amp; Crisis Lifeline and emergency services for immediate danger</a:t>
            </a:r>
            <a:endParaRPr lang="en-US" sz="1450" dirty="0"/>
          </a:p>
        </p:txBody>
      </p:sp>
      <p:sp>
        <p:nvSpPr>
          <p:cNvPr id="9" name="Shape 6"/>
          <p:cNvSpPr/>
          <p:nvPr/>
        </p:nvSpPr>
        <p:spPr>
          <a:xfrm>
            <a:off x="6175415" y="4194750"/>
            <a:ext cx="94178" cy="94178"/>
          </a:xfrm>
          <a:prstGeom prst="roundRect">
            <a:avLst>
              <a:gd name="adj" fmla="val 485464"/>
            </a:avLst>
          </a:prstGeom>
          <a:solidFill>
            <a:srgbClr val="4950BC"/>
          </a:solidFill>
          <a:ln/>
        </p:spPr>
        <p:txBody>
          <a:bodyPr/>
          <a:lstStyle/>
          <a:p>
            <a:endParaRPr lang="en-US"/>
          </a:p>
        </p:txBody>
      </p:sp>
      <p:sp>
        <p:nvSpPr>
          <p:cNvPr id="10" name="Text 7"/>
          <p:cNvSpPr/>
          <p:nvPr/>
        </p:nvSpPr>
        <p:spPr>
          <a:xfrm>
            <a:off x="6457950" y="4094678"/>
            <a:ext cx="2355056" cy="294323"/>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Licensed Therapists</a:t>
            </a:r>
            <a:endParaRPr lang="en-US" sz="1850" dirty="0"/>
          </a:p>
        </p:txBody>
      </p:sp>
      <p:sp>
        <p:nvSpPr>
          <p:cNvPr id="11" name="Text 8"/>
          <p:cNvSpPr/>
          <p:nvPr/>
        </p:nvSpPr>
        <p:spPr>
          <a:xfrm>
            <a:off x="6457950" y="4577358"/>
            <a:ext cx="7520583" cy="301347"/>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Counseling specialists trained in prenatal depression and anxiety disorders</a:t>
            </a:r>
            <a:endParaRPr lang="en-US" sz="1450" dirty="0"/>
          </a:p>
        </p:txBody>
      </p:sp>
      <p:sp>
        <p:nvSpPr>
          <p:cNvPr id="12" name="Shape 9"/>
          <p:cNvSpPr/>
          <p:nvPr/>
        </p:nvSpPr>
        <p:spPr>
          <a:xfrm>
            <a:off x="6175415" y="5355491"/>
            <a:ext cx="94178" cy="94178"/>
          </a:xfrm>
          <a:prstGeom prst="roundRect">
            <a:avLst>
              <a:gd name="adj" fmla="val 485464"/>
            </a:avLst>
          </a:prstGeom>
          <a:solidFill>
            <a:srgbClr val="4950BC"/>
          </a:solidFill>
          <a:ln/>
        </p:spPr>
        <p:txBody>
          <a:bodyPr/>
          <a:lstStyle/>
          <a:p>
            <a:endParaRPr lang="en-US"/>
          </a:p>
        </p:txBody>
      </p:sp>
      <p:sp>
        <p:nvSpPr>
          <p:cNvPr id="13" name="Text 10"/>
          <p:cNvSpPr/>
          <p:nvPr/>
        </p:nvSpPr>
        <p:spPr>
          <a:xfrm>
            <a:off x="6457950" y="5255419"/>
            <a:ext cx="2511266" cy="294323"/>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Support Communities</a:t>
            </a:r>
            <a:endParaRPr lang="en-US" sz="1850" dirty="0"/>
          </a:p>
        </p:txBody>
      </p:sp>
      <p:sp>
        <p:nvSpPr>
          <p:cNvPr id="14" name="Text 11"/>
          <p:cNvSpPr/>
          <p:nvPr/>
        </p:nvSpPr>
        <p:spPr>
          <a:xfrm>
            <a:off x="6457950" y="5738098"/>
            <a:ext cx="7520583" cy="602694"/>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Peer groups facilitated by professionals for shared experiences and coping strategies</a:t>
            </a:r>
            <a:endParaRPr lang="en-US" sz="1450" dirty="0"/>
          </a:p>
        </p:txBody>
      </p:sp>
      <p:sp>
        <p:nvSpPr>
          <p:cNvPr id="15" name="Shape 12"/>
          <p:cNvSpPr/>
          <p:nvPr/>
        </p:nvSpPr>
        <p:spPr>
          <a:xfrm>
            <a:off x="6175415" y="6817578"/>
            <a:ext cx="94178" cy="94178"/>
          </a:xfrm>
          <a:prstGeom prst="roundRect">
            <a:avLst>
              <a:gd name="adj" fmla="val 485464"/>
            </a:avLst>
          </a:prstGeom>
          <a:solidFill>
            <a:srgbClr val="4950BC"/>
          </a:solidFill>
          <a:ln/>
        </p:spPr>
        <p:txBody>
          <a:bodyPr/>
          <a:lstStyle/>
          <a:p>
            <a:endParaRPr lang="en-US"/>
          </a:p>
        </p:txBody>
      </p:sp>
      <p:sp>
        <p:nvSpPr>
          <p:cNvPr id="16" name="Text 13"/>
          <p:cNvSpPr/>
          <p:nvPr/>
        </p:nvSpPr>
        <p:spPr>
          <a:xfrm>
            <a:off x="6457950" y="6717506"/>
            <a:ext cx="2457926" cy="294323"/>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Medical Coordination</a:t>
            </a:r>
            <a:endParaRPr lang="en-US" sz="1850" dirty="0"/>
          </a:p>
        </p:txBody>
      </p:sp>
      <p:sp>
        <p:nvSpPr>
          <p:cNvPr id="17" name="Text 14"/>
          <p:cNvSpPr/>
          <p:nvPr/>
        </p:nvSpPr>
        <p:spPr>
          <a:xfrm>
            <a:off x="6457950" y="7200186"/>
            <a:ext cx="7520583" cy="301347"/>
          </a:xfrm>
          <a:prstGeom prst="rect">
            <a:avLst/>
          </a:prstGeom>
          <a:noFill/>
          <a:ln/>
        </p:spPr>
        <p:txBody>
          <a:bodyPr wrap="non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Integration with obstetric care teams for holistic pregnancy support</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44235" y="427673"/>
            <a:ext cx="3902035" cy="486013"/>
          </a:xfrm>
          <a:prstGeom prst="rect">
            <a:avLst/>
          </a:prstGeom>
          <a:noFill/>
          <a:ln/>
        </p:spPr>
        <p:txBody>
          <a:bodyPr wrap="none" lIns="0" tIns="0" rIns="0" bIns="0" rtlCol="0" anchor="t"/>
          <a:lstStyle/>
          <a:p>
            <a:pPr marL="0" indent="0" algn="l">
              <a:lnSpc>
                <a:spcPts val="3800"/>
              </a:lnSpc>
              <a:buNone/>
            </a:pPr>
            <a:r>
              <a:rPr lang="en-US" sz="3050" b="1" dirty="0">
                <a:solidFill>
                  <a:srgbClr val="000000"/>
                </a:solidFill>
                <a:latin typeface="Inter Bold" pitchFamily="34" charset="0"/>
                <a:ea typeface="Inter Bold" pitchFamily="34" charset="-122"/>
                <a:cs typeface="Inter Bold" pitchFamily="34" charset="-120"/>
              </a:rPr>
              <a:t>System Architecture</a:t>
            </a:r>
            <a:endParaRPr lang="en-US" sz="3050" dirty="0"/>
          </a:p>
        </p:txBody>
      </p:sp>
      <p:pic>
        <p:nvPicPr>
          <p:cNvPr id="3" name="Image 0" descr="preencoded.png"/>
          <p:cNvPicPr>
            <a:picLocks noChangeAspect="1"/>
          </p:cNvPicPr>
          <p:nvPr/>
        </p:nvPicPr>
        <p:blipFill>
          <a:blip r:embed="rId3"/>
          <a:stretch>
            <a:fillRect/>
          </a:stretch>
        </p:blipFill>
        <p:spPr>
          <a:xfrm>
            <a:off x="2680930" y="784593"/>
            <a:ext cx="9268539" cy="7357586"/>
          </a:xfrm>
          <a:prstGeom prst="rect">
            <a:avLst/>
          </a:prstGeom>
        </p:spPr>
      </p:pic>
      <p:sp>
        <p:nvSpPr>
          <p:cNvPr id="4" name="Text 1"/>
          <p:cNvSpPr/>
          <p:nvPr/>
        </p:nvSpPr>
        <p:spPr>
          <a:xfrm>
            <a:off x="6470175" y="4108736"/>
            <a:ext cx="1665641" cy="1523451"/>
          </a:xfrm>
          <a:prstGeom prst="rect">
            <a:avLst/>
          </a:prstGeom>
          <a:noFill/>
          <a:ln/>
        </p:spPr>
        <p:txBody>
          <a:bodyPr wrap="square" lIns="0" tIns="0" rIns="0" bIns="0" rtlCol="0" anchor="t"/>
          <a:lstStyle/>
          <a:p>
            <a:pPr marL="0" indent="0" algn="ctr">
              <a:lnSpc>
                <a:spcPts val="1650"/>
              </a:lnSpc>
              <a:buNone/>
            </a:pPr>
            <a:r>
              <a:rPr lang="en-US" sz="1350" b="1" dirty="0">
                <a:solidFill>
                  <a:srgbClr val="FFFFFF"/>
                </a:solidFill>
                <a:latin typeface="Inter Bold" pitchFamily="34" charset="0"/>
                <a:ea typeface="Inter Bold" pitchFamily="34" charset="-122"/>
                <a:cs typeface="Inter Bold" pitchFamily="34" charset="-120"/>
              </a:rPr>
              <a:t>Beyond Baby Blues Query Flow</a:t>
            </a:r>
            <a:endParaRPr lang="en-US" sz="1350" dirty="0"/>
          </a:p>
        </p:txBody>
      </p:sp>
      <p:sp>
        <p:nvSpPr>
          <p:cNvPr id="5" name="Text 2"/>
          <p:cNvSpPr/>
          <p:nvPr/>
        </p:nvSpPr>
        <p:spPr>
          <a:xfrm>
            <a:off x="8108732" y="1930836"/>
            <a:ext cx="2477935" cy="380863"/>
          </a:xfrm>
          <a:prstGeom prst="rect">
            <a:avLst/>
          </a:prstGeom>
          <a:noFill/>
          <a:ln/>
        </p:spPr>
        <p:txBody>
          <a:bodyPr wrap="non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User input</a:t>
            </a:r>
            <a:endParaRPr lang="en-US" sz="1350" dirty="0"/>
          </a:p>
        </p:txBody>
      </p:sp>
      <p:sp>
        <p:nvSpPr>
          <p:cNvPr id="6" name="Text 3"/>
          <p:cNvSpPr/>
          <p:nvPr/>
        </p:nvSpPr>
        <p:spPr>
          <a:xfrm>
            <a:off x="8108732" y="2420033"/>
            <a:ext cx="2477935" cy="609380"/>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Patient submits query</a:t>
            </a:r>
            <a:endParaRPr lang="en-US" sz="1050" dirty="0"/>
          </a:p>
        </p:txBody>
      </p:sp>
      <p:sp>
        <p:nvSpPr>
          <p:cNvPr id="7" name="Text 4"/>
          <p:cNvSpPr/>
          <p:nvPr/>
        </p:nvSpPr>
        <p:spPr>
          <a:xfrm>
            <a:off x="3978486" y="1550185"/>
            <a:ext cx="2477936" cy="1142588"/>
          </a:xfrm>
          <a:prstGeom prst="rect">
            <a:avLst/>
          </a:prstGeom>
          <a:noFill/>
          <a:ln/>
        </p:spPr>
        <p:txBody>
          <a:bodyPr wrap="squar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Google Calendar booking</a:t>
            </a:r>
            <a:endParaRPr lang="en-US" sz="1350" dirty="0"/>
          </a:p>
        </p:txBody>
      </p:sp>
      <p:sp>
        <p:nvSpPr>
          <p:cNvPr id="8" name="Text 5"/>
          <p:cNvSpPr/>
          <p:nvPr/>
        </p:nvSpPr>
        <p:spPr>
          <a:xfrm>
            <a:off x="3978486" y="2801108"/>
            <a:ext cx="2477936" cy="609380"/>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Schedule specialist visit</a:t>
            </a:r>
            <a:endParaRPr lang="en-US" sz="1050" dirty="0"/>
          </a:p>
        </p:txBody>
      </p:sp>
      <p:sp>
        <p:nvSpPr>
          <p:cNvPr id="9" name="Text 6"/>
          <p:cNvSpPr/>
          <p:nvPr/>
        </p:nvSpPr>
        <p:spPr>
          <a:xfrm>
            <a:off x="3978486" y="6384603"/>
            <a:ext cx="2477936" cy="1142588"/>
          </a:xfrm>
          <a:prstGeom prst="rect">
            <a:avLst/>
          </a:prstGeom>
          <a:noFill/>
          <a:ln/>
        </p:spPr>
        <p:txBody>
          <a:bodyPr wrap="squar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FAISS knowledge search</a:t>
            </a:r>
            <a:endParaRPr lang="en-US" sz="1350" dirty="0"/>
          </a:p>
        </p:txBody>
      </p:sp>
      <p:sp>
        <p:nvSpPr>
          <p:cNvPr id="10" name="Text 7"/>
          <p:cNvSpPr/>
          <p:nvPr/>
        </p:nvSpPr>
        <p:spPr>
          <a:xfrm>
            <a:off x="3978486" y="7635526"/>
            <a:ext cx="2477936" cy="609380"/>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Retrieve relevant docs</a:t>
            </a:r>
            <a:endParaRPr lang="en-US" sz="1050" dirty="0"/>
          </a:p>
        </p:txBody>
      </p:sp>
      <p:sp>
        <p:nvSpPr>
          <p:cNvPr id="11" name="Text 8"/>
          <p:cNvSpPr/>
          <p:nvPr/>
        </p:nvSpPr>
        <p:spPr>
          <a:xfrm>
            <a:off x="8108732" y="6574823"/>
            <a:ext cx="2477935" cy="761726"/>
          </a:xfrm>
          <a:prstGeom prst="rect">
            <a:avLst/>
          </a:prstGeom>
          <a:noFill/>
          <a:ln/>
        </p:spPr>
        <p:txBody>
          <a:bodyPr wrap="squar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LangChain ReAct Agent</a:t>
            </a:r>
            <a:endParaRPr lang="en-US" sz="1350" dirty="0"/>
          </a:p>
        </p:txBody>
      </p:sp>
      <p:sp>
        <p:nvSpPr>
          <p:cNvPr id="12" name="Text 9"/>
          <p:cNvSpPr/>
          <p:nvPr/>
        </p:nvSpPr>
        <p:spPr>
          <a:xfrm>
            <a:off x="8108732" y="7444883"/>
            <a:ext cx="2477935" cy="609381"/>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Reasoning and tool selection</a:t>
            </a:r>
            <a:endParaRPr lang="en-US" sz="1050" dirty="0"/>
          </a:p>
        </p:txBody>
      </p:sp>
      <p:sp>
        <p:nvSpPr>
          <p:cNvPr id="13" name="Text 10"/>
          <p:cNvSpPr/>
          <p:nvPr/>
        </p:nvSpPr>
        <p:spPr>
          <a:xfrm>
            <a:off x="9002490" y="4314191"/>
            <a:ext cx="2532102" cy="380863"/>
          </a:xfrm>
          <a:prstGeom prst="rect">
            <a:avLst/>
          </a:prstGeom>
          <a:noFill/>
          <a:ln/>
        </p:spPr>
        <p:txBody>
          <a:bodyPr wrap="non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Flask REST API</a:t>
            </a:r>
            <a:endParaRPr lang="en-US" sz="1350" dirty="0"/>
          </a:p>
        </p:txBody>
      </p:sp>
      <p:sp>
        <p:nvSpPr>
          <p:cNvPr id="14" name="Text 11"/>
          <p:cNvSpPr/>
          <p:nvPr/>
        </p:nvSpPr>
        <p:spPr>
          <a:xfrm>
            <a:off x="9002490" y="4803388"/>
            <a:ext cx="2532102" cy="609380"/>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Secure request handling</a:t>
            </a:r>
            <a:endParaRPr lang="en-US" sz="1050" dirty="0"/>
          </a:p>
        </p:txBody>
      </p:sp>
      <p:sp>
        <p:nvSpPr>
          <p:cNvPr id="15" name="Text 12"/>
          <p:cNvSpPr/>
          <p:nvPr/>
        </p:nvSpPr>
        <p:spPr>
          <a:xfrm>
            <a:off x="3071187" y="4137301"/>
            <a:ext cx="2532103" cy="761726"/>
          </a:xfrm>
          <a:prstGeom prst="rect">
            <a:avLst/>
          </a:prstGeom>
          <a:noFill/>
          <a:ln/>
        </p:spPr>
        <p:txBody>
          <a:bodyPr wrap="squar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Specialist database</a:t>
            </a:r>
            <a:endParaRPr lang="en-US" sz="1350" dirty="0"/>
          </a:p>
        </p:txBody>
      </p:sp>
      <p:sp>
        <p:nvSpPr>
          <p:cNvPr id="16" name="Text 13"/>
          <p:cNvSpPr/>
          <p:nvPr/>
        </p:nvSpPr>
        <p:spPr>
          <a:xfrm>
            <a:off x="3071187" y="5007361"/>
            <a:ext cx="2532103" cy="609380"/>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Clinical reference lookup</a:t>
            </a:r>
            <a:endParaRPr lang="en-US" sz="1050" dirty="0"/>
          </a:p>
        </p:txBody>
      </p:sp>
      <p:sp>
        <p:nvSpPr>
          <p:cNvPr id="17" name="Text 14"/>
          <p:cNvSpPr/>
          <p:nvPr/>
        </p:nvSpPr>
        <p:spPr>
          <a:xfrm>
            <a:off x="544235" y="8757166"/>
            <a:ext cx="13541931" cy="497443"/>
          </a:xfrm>
          <a:prstGeom prst="rect">
            <a:avLst/>
          </a:prstGeom>
          <a:noFill/>
          <a:ln/>
        </p:spPr>
        <p:txBody>
          <a:bodyPr wrap="squar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The architecture prioritizes security, speed, and compassionate care. User queries are processed through multiple AI reasoning steps, with intelligent tool selection ensuring appropriate responses—from simple information retrieval to crisis intervention and professional appointments.</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TotalTime>
  <Words>690</Words>
  <Application>Microsoft Macintosh PowerPoint</Application>
  <PresentationFormat>Custom</PresentationFormat>
  <Paragraphs>106</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Sai Shruthi Sridhar</cp:lastModifiedBy>
  <cp:revision>2</cp:revision>
  <dcterms:created xsi:type="dcterms:W3CDTF">2025-10-04T21:00:42Z</dcterms:created>
  <dcterms:modified xsi:type="dcterms:W3CDTF">2025-10-04T21:11:36Z</dcterms:modified>
</cp:coreProperties>
</file>